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57" r:id="rId3"/>
    <p:sldId id="258" r:id="rId4"/>
    <p:sldId id="259" r:id="rId5"/>
    <p:sldId id="260" r:id="rId6"/>
    <p:sldId id="261" r:id="rId7"/>
    <p:sldId id="262" r:id="rId8"/>
    <p:sldId id="263" r:id="rId9"/>
    <p:sldId id="264" r:id="rId10"/>
    <p:sldId id="265" r:id="rId11"/>
    <p:sldId id="266" r:id="rId12"/>
    <p:sldId id="267" r:id="rId13"/>
    <p:sldId id="268" r:id="rId14"/>
    <p:sldId id="274" r:id="rId15"/>
    <p:sldId id="269" r:id="rId16"/>
    <p:sldId id="270" r:id="rId17"/>
    <p:sldId id="271" r:id="rId18"/>
    <p:sldId id="273" r:id="rId19"/>
    <p:sldId id="275" r:id="rId20"/>
    <p:sldId id="276" r:id="rId21"/>
    <p:sldId id="277" r:id="rId22"/>
    <p:sldId id="280" r:id="rId23"/>
    <p:sldId id="279" r:id="rId24"/>
    <p:sldId id="281" r:id="rId25"/>
    <p:sldId id="282" r:id="rId26"/>
    <p:sldId id="256" r:id="rId27"/>
  </p:sldIdLst>
  <p:sldSz cx="12961938" cy="6840538"/>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FF6600"/>
    <a:srgbClr val="6666FF"/>
    <a:srgbClr val="9999FF"/>
    <a:srgbClr val="9966FF"/>
    <a:srgbClr val="DC5C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85" autoAdjust="0"/>
    <p:restoredTop sz="98705" autoAdjust="0"/>
  </p:normalViewPr>
  <p:slideViewPr>
    <p:cSldViewPr>
      <p:cViewPr>
        <p:scale>
          <a:sx n="75" d="100"/>
          <a:sy n="75" d="100"/>
        </p:scale>
        <p:origin x="-162" y="-72"/>
      </p:cViewPr>
      <p:guideLst>
        <p:guide orient="horz" pos="2155"/>
        <p:guide pos="40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56113" y="1368108"/>
            <a:ext cx="11129984" cy="1824143"/>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756114" y="3220316"/>
            <a:ext cx="11134305" cy="1748137"/>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B47308BE-3915-4205-AD43-530D5A32D83C}" type="datetimeFigureOut">
              <a:rPr lang="tr-TR" smtClean="0"/>
              <a:t>28.01.2011</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C364B6C2-9ACF-43B3-8979-0B825BE444F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47308BE-3915-4205-AD43-530D5A32D83C}" type="datetimeFigureOut">
              <a:rPr lang="tr-TR" smtClean="0"/>
              <a:t>28.01.2011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64B6C2-9ACF-43B3-8979-0B825BE444F0}"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97405" y="912074"/>
            <a:ext cx="2916436" cy="519849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648097" y="912074"/>
            <a:ext cx="8533276" cy="519849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47308BE-3915-4205-AD43-530D5A32D83C}" type="datetimeFigureOut">
              <a:rPr lang="tr-TR" smtClean="0"/>
              <a:t>28.01.2011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64B6C2-9ACF-43B3-8979-0B825BE444F0}"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47308BE-3915-4205-AD43-530D5A32D83C}" type="datetimeFigureOut">
              <a:rPr lang="tr-TR" smtClean="0"/>
              <a:t>28.01.2011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64B6C2-9ACF-43B3-8979-0B825BE444F0}"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51794" y="1313383"/>
            <a:ext cx="11017647" cy="1358987"/>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751794" y="2697777"/>
            <a:ext cx="11017647" cy="1505868"/>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B47308BE-3915-4205-AD43-530D5A32D83C}" type="datetimeFigureOut">
              <a:rPr lang="tr-TR" smtClean="0"/>
              <a:t>28.01.2011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64B6C2-9ACF-43B3-8979-0B825BE444F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48097" y="702295"/>
            <a:ext cx="11665744" cy="114009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648097" y="1915196"/>
            <a:ext cx="5724856" cy="4423548"/>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6588985" y="1915196"/>
            <a:ext cx="5724856" cy="4423548"/>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47308BE-3915-4205-AD43-530D5A32D83C}" type="datetimeFigureOut">
              <a:rPr lang="tr-TR" smtClean="0"/>
              <a:t>28.01.2011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64B6C2-9ACF-43B3-8979-0B825BE444F0}"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48097" y="702295"/>
            <a:ext cx="11665744" cy="114009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648098" y="1850524"/>
            <a:ext cx="5727107" cy="657673"/>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6584486" y="1855023"/>
            <a:ext cx="5729357" cy="653176"/>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648098" y="2508197"/>
            <a:ext cx="5727107" cy="3835928"/>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6584486" y="2508197"/>
            <a:ext cx="5729357" cy="3835928"/>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B47308BE-3915-4205-AD43-530D5A32D83C}" type="datetimeFigureOut">
              <a:rPr lang="tr-TR" smtClean="0"/>
              <a:t>28.01.2011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364B6C2-9ACF-43B3-8979-0B825BE444F0}"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48097" y="702295"/>
            <a:ext cx="11773760" cy="114009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B47308BE-3915-4205-AD43-530D5A32D83C}" type="datetimeFigureOut">
              <a:rPr lang="tr-TR" smtClean="0"/>
              <a:t>28.01.2011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364B6C2-9ACF-43B3-8979-0B825BE444F0}"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308BE-3915-4205-AD43-530D5A32D83C}" type="datetimeFigureOut">
              <a:rPr lang="tr-TR" smtClean="0"/>
              <a:t>28.01.2011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364B6C2-9ACF-43B3-8979-0B825BE444F0}"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72147" y="513042"/>
            <a:ext cx="3888581" cy="1159091"/>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972147" y="1672131"/>
            <a:ext cx="3888581" cy="4560359"/>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5067759" y="1672131"/>
            <a:ext cx="7246083" cy="4560359"/>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47308BE-3915-4205-AD43-530D5A32D83C}" type="datetimeFigureOut">
              <a:rPr lang="tr-TR" smtClean="0"/>
              <a:t>28.01.2011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64B6C2-9ACF-43B3-8979-0B825BE444F0}"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4487565" y="1105255"/>
            <a:ext cx="7453114" cy="4104323"/>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1346139" y="5346122"/>
            <a:ext cx="220353" cy="155052"/>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64130" y="1174001"/>
            <a:ext cx="3136789" cy="157859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864129" y="2821582"/>
            <a:ext cx="3132468" cy="2173771"/>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B47308BE-3915-4205-AD43-530D5A32D83C}" type="datetimeFigureOut">
              <a:rPr lang="tr-TR" smtClean="0"/>
              <a:t>28.01.2011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1449713" y="6340167"/>
            <a:ext cx="864129" cy="364195"/>
          </a:xfrm>
        </p:spPr>
        <p:txBody>
          <a:bodyPr/>
          <a:lstStyle/>
          <a:p>
            <a:fld id="{C364B6C2-9ACF-43B3-8979-0B825BE444F0}" type="slidenum">
              <a:rPr lang="tr-TR" smtClean="0"/>
              <a:t>‹#›</a:t>
            </a:fld>
            <a:endParaRPr lang="tr-TR"/>
          </a:p>
        </p:txBody>
      </p:sp>
      <p:sp>
        <p:nvSpPr>
          <p:cNvPr id="3" name="Picture Placeholder 2"/>
          <p:cNvSpPr>
            <a:spLocks noGrp="1"/>
          </p:cNvSpPr>
          <p:nvPr>
            <p:ph type="pic" idx="1"/>
          </p:nvPr>
        </p:nvSpPr>
        <p:spPr>
          <a:xfrm rot="420000">
            <a:off x="4941233" y="1196463"/>
            <a:ext cx="6545779" cy="3921908"/>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13502" y="5801790"/>
            <a:ext cx="12988942" cy="1038748"/>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6210930" y="6203989"/>
            <a:ext cx="6751009" cy="6365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3502" y="-7126"/>
            <a:ext cx="12988942" cy="1038748"/>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6210930" y="-7125"/>
            <a:ext cx="6751009" cy="6365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48097" y="702295"/>
            <a:ext cx="11665744" cy="114009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648097" y="1930552"/>
            <a:ext cx="11665744" cy="4377944"/>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648097" y="6340167"/>
            <a:ext cx="3024452" cy="36419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7308BE-3915-4205-AD43-530D5A32D83C}" type="datetimeFigureOut">
              <a:rPr lang="tr-TR" smtClean="0"/>
              <a:t>28.01.2011</a:t>
            </a:fld>
            <a:endParaRPr lang="tr-TR"/>
          </a:p>
        </p:txBody>
      </p:sp>
      <p:sp>
        <p:nvSpPr>
          <p:cNvPr id="22" name="Footer Placeholder 21"/>
          <p:cNvSpPr>
            <a:spLocks noGrp="1"/>
          </p:cNvSpPr>
          <p:nvPr>
            <p:ph type="ftr" sz="quarter" idx="3"/>
          </p:nvPr>
        </p:nvSpPr>
        <p:spPr>
          <a:xfrm>
            <a:off x="3780566" y="6340167"/>
            <a:ext cx="4752711" cy="36419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11233679" y="6340167"/>
            <a:ext cx="1080162" cy="36419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364B6C2-9ACF-43B3-8979-0B825BE444F0}" type="slidenum">
              <a:rPr lang="tr-TR" smtClean="0"/>
              <a:t>‹#›</a:t>
            </a:fld>
            <a:endParaRPr lang="tr-TR"/>
          </a:p>
        </p:txBody>
      </p:sp>
      <p:grpSp>
        <p:nvGrpSpPr>
          <p:cNvPr id="2" name="Group 1"/>
          <p:cNvGrpSpPr/>
          <p:nvPr/>
        </p:nvGrpSpPr>
        <p:grpSpPr>
          <a:xfrm>
            <a:off x="-26957" y="201893"/>
            <a:ext cx="13013746" cy="647571"/>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576313" y="1116013"/>
            <a:ext cx="11276214" cy="4601912"/>
          </a:xfrm>
        </p:spPr>
        <p:txBody>
          <a:bodyPr>
            <a:noAutofit/>
          </a:bodyPr>
          <a:lstStyle/>
          <a:p>
            <a:pPr algn="ctr"/>
            <a:r>
              <a:rPr lang="tr-TR" sz="5000" dirty="0" smtClean="0">
                <a:solidFill>
                  <a:srgbClr val="9966FF"/>
                </a:solidFill>
              </a:rPr>
              <a:t>BAZI ALACAKLARIN YENİDEN YAPILANDIRILMASI HAKKINDA KANUNUN «SOSYAL GÜVENLİK KURUMUNA BAĞLI TAHSİL DAİRELERİNCE TAKİP EDİLEN ALACAKLARA»</a:t>
            </a:r>
            <a:br>
              <a:rPr lang="tr-TR" sz="5000" dirty="0" smtClean="0">
                <a:solidFill>
                  <a:srgbClr val="9966FF"/>
                </a:solidFill>
              </a:rPr>
            </a:br>
            <a:r>
              <a:rPr lang="tr-TR" sz="5000" dirty="0" smtClean="0">
                <a:solidFill>
                  <a:srgbClr val="9966FF"/>
                </a:solidFill>
              </a:rPr>
              <a:t>İLİŞKİN HÜKÜMLERİ</a:t>
            </a:r>
            <a:endParaRPr lang="tr-TR" sz="5000" dirty="0">
              <a:solidFill>
                <a:srgbClr val="9966FF"/>
              </a:solidFill>
            </a:endParaRPr>
          </a:p>
        </p:txBody>
      </p:sp>
      <p:sp>
        <p:nvSpPr>
          <p:cNvPr id="4" name="Metin kutusu 3"/>
          <p:cNvSpPr txBox="1"/>
          <p:nvPr/>
        </p:nvSpPr>
        <p:spPr>
          <a:xfrm>
            <a:off x="4104705" y="6077782"/>
            <a:ext cx="3960440" cy="644685"/>
          </a:xfrm>
          <a:prstGeom prst="rect">
            <a:avLst/>
          </a:prstGeom>
          <a:noFill/>
        </p:spPr>
        <p:txBody>
          <a:bodyPr wrap="square" rtlCol="0">
            <a:spAutoFit/>
          </a:bodyPr>
          <a:lstStyle/>
          <a:p>
            <a:pPr algn="ctr"/>
            <a:r>
              <a:rPr lang="tr-TR" dirty="0" smtClean="0">
                <a:solidFill>
                  <a:srgbClr val="6666FF"/>
                </a:solidFill>
              </a:rPr>
              <a:t>M.TUFAN ÇABAK  – OZAN KESKİN</a:t>
            </a:r>
          </a:p>
          <a:p>
            <a:pPr algn="ctr"/>
            <a:r>
              <a:rPr lang="tr-TR" dirty="0" smtClean="0">
                <a:solidFill>
                  <a:srgbClr val="6666FF"/>
                </a:solidFill>
              </a:rPr>
              <a:t>S.M.M.M.                S.M.M.M.</a:t>
            </a:r>
            <a:endParaRPr lang="tr-TR" dirty="0">
              <a:solidFill>
                <a:srgbClr val="6666FF"/>
              </a:solidFill>
            </a:endParaRPr>
          </a:p>
        </p:txBody>
      </p:sp>
    </p:spTree>
    <p:extLst>
      <p:ext uri="{BB962C8B-B14F-4D97-AF65-F5344CB8AC3E}">
        <p14:creationId xmlns:p14="http://schemas.microsoft.com/office/powerpoint/2010/main" val="163990385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0282 -0.05685 L -0.00282 -0.14084 " pathEditMode="relative" rAng="0" ptsTypes="AA">
                                      <p:cBhvr>
                                        <p:cTn id="6" dur="250" accel="50000" decel="50000" autoRev="1" fill="hold">
                                          <p:stCondLst>
                                            <p:cond delay="0"/>
                                          </p:stCondLst>
                                        </p:cTn>
                                        <p:tgtEl>
                                          <p:spTgt spid="4"/>
                                        </p:tgtEl>
                                        <p:attrNameLst>
                                          <p:attrName>ppt_x</p:attrName>
                                          <p:attrName>ppt_y</p:attrName>
                                        </p:attrNameLst>
                                      </p:cBhvr>
                                      <p:rCtr x="0" y="-4200"/>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504305" y="1044005"/>
            <a:ext cx="12025335" cy="1900520"/>
          </a:xfrm>
          <a:prstGeom prst="rect">
            <a:avLst/>
          </a:prstGeom>
          <a:noFill/>
        </p:spPr>
        <p:txBody>
          <a:bodyPr wrap="square" rtlCol="0">
            <a:spAutoFit/>
          </a:bodyPr>
          <a:lstStyle/>
          <a:p>
            <a:r>
              <a:rPr lang="tr-TR" sz="2350" dirty="0" smtClean="0">
                <a:solidFill>
                  <a:schemeClr val="accent1">
                    <a:lumMod val="75000"/>
                  </a:schemeClr>
                </a:solidFill>
                <a:latin typeface="+mj-lt"/>
              </a:rPr>
              <a:t>31/12/2010 TARİHİNE KADAR İŞLENEN FİİLLERE İLİŞKİN OLUP BU KANUNUN YAYIMLANDIĞI TARİHİ İZLEYEN İKİNCİ AYIN SONUNA KADAR TAHAKKUK ETTİĞİ HALDE DAVA SAFHASINDA VEYA DAVA AÇMA SÜRESİ SONA ERMEMİŞ OLAN İDARİ PARA CEZASI ASILLARININ % 25’İ İLE BU TUTAR İLE TEFE/ÜFE AYLIK DEĞİŞİM ORANLARI ESAS ALINARAK HESAPLANACAK TUTARIN ÖDENMESİ HALİNDE;</a:t>
            </a:r>
            <a:endParaRPr lang="tr-TR" sz="2350" dirty="0">
              <a:solidFill>
                <a:schemeClr val="accent1">
                  <a:lumMod val="75000"/>
                </a:schemeClr>
              </a:solidFill>
              <a:latin typeface="+mj-lt"/>
            </a:endParaRPr>
          </a:p>
        </p:txBody>
      </p:sp>
      <p:sp>
        <p:nvSpPr>
          <p:cNvPr id="9" name="Akış Çizelgesi: Toplam Birleşimi 8"/>
          <p:cNvSpPr/>
          <p:nvPr/>
        </p:nvSpPr>
        <p:spPr>
          <a:xfrm>
            <a:off x="4176713" y="3073204"/>
            <a:ext cx="8352927" cy="3384376"/>
          </a:xfrm>
          <a:prstGeom prst="flowChartSummingJuncti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smtClean="0">
                <a:solidFill>
                  <a:schemeClr val="bg1">
                    <a:lumMod val="75000"/>
                    <a:lumOff val="25000"/>
                  </a:schemeClr>
                </a:solidFill>
              </a:rPr>
              <a:t>İ.P.C. ASILLARININ </a:t>
            </a:r>
            <a:r>
              <a:rPr lang="tr-TR" sz="3000" b="1" dirty="0">
                <a:solidFill>
                  <a:schemeClr val="bg1">
                    <a:lumMod val="75000"/>
                    <a:lumOff val="25000"/>
                  </a:schemeClr>
                </a:solidFill>
              </a:rPr>
              <a:t>KALAN % 75’İ İLE İDARİ PARA CEZASINA UYGULANAN GECİKME CEZASI VE GECİKME ZAMMI GİBİ FER’İ ALACAKLARIN TAMAMININ TAHSİLİNDEN </a:t>
            </a:r>
            <a:r>
              <a:rPr lang="tr-TR" sz="3000" b="1" dirty="0" smtClean="0">
                <a:solidFill>
                  <a:schemeClr val="bg1">
                    <a:lumMod val="75000"/>
                    <a:lumOff val="25000"/>
                  </a:schemeClr>
                </a:solidFill>
              </a:rPr>
              <a:t>VAZGEÇİLİR</a:t>
            </a:r>
            <a:endParaRPr lang="tr-TR" sz="3000" b="1" dirty="0">
              <a:solidFill>
                <a:schemeClr val="bg1">
                  <a:lumMod val="75000"/>
                  <a:lumOff val="25000"/>
                </a:schemeClr>
              </a:solidFill>
            </a:endParaRPr>
          </a:p>
        </p:txBody>
      </p:sp>
    </p:spTree>
    <p:extLst>
      <p:ext uri="{BB962C8B-B14F-4D97-AF65-F5344CB8AC3E}">
        <p14:creationId xmlns:p14="http://schemas.microsoft.com/office/powerpoint/2010/main" val="12491904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20329" y="1908101"/>
            <a:ext cx="11161240" cy="2736304"/>
          </a:xfrm>
        </p:spPr>
        <p:txBody>
          <a:bodyPr>
            <a:normAutofit lnSpcReduction="10000"/>
          </a:bodyPr>
          <a:lstStyle/>
          <a:p>
            <a:pPr algn="ctr"/>
            <a:r>
              <a:rPr lang="tr-TR" sz="3500" b="1" dirty="0" smtClean="0">
                <a:solidFill>
                  <a:srgbClr val="FF6600"/>
                </a:solidFill>
              </a:rPr>
              <a:t>TAHSİLATIN HIZLANDIRILMASINA İLİŞKİN HÜKÜMLER:</a:t>
            </a:r>
          </a:p>
          <a:p>
            <a:pPr algn="ctr"/>
            <a:endParaRPr lang="tr-TR" sz="3500" dirty="0">
              <a:solidFill>
                <a:srgbClr val="FF6600"/>
              </a:solidFill>
            </a:endParaRPr>
          </a:p>
          <a:p>
            <a:pPr algn="ctr"/>
            <a:r>
              <a:rPr lang="tr-TR" sz="3500" b="1" dirty="0" smtClean="0">
                <a:solidFill>
                  <a:srgbClr val="FF6600"/>
                </a:solidFill>
                <a:latin typeface="+mj-lt"/>
              </a:rPr>
              <a:t>3. ÖN DEĞERLENDİRME, ARAŞTIRMA VEYA TESPİT AŞAMASINDA OLAN EKSİK İŞÇİLİK PRİM TUTARLARI</a:t>
            </a:r>
            <a:endParaRPr lang="tr-TR" sz="3500" b="1" dirty="0">
              <a:solidFill>
                <a:srgbClr val="FF6600"/>
              </a:solidFill>
              <a:latin typeface="+mj-lt"/>
            </a:endParaRPr>
          </a:p>
        </p:txBody>
      </p:sp>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Tree>
    <p:extLst>
      <p:ext uri="{BB962C8B-B14F-4D97-AF65-F5344CB8AC3E}">
        <p14:creationId xmlns:p14="http://schemas.microsoft.com/office/powerpoint/2010/main" val="281868445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606699" y="971997"/>
            <a:ext cx="11737304" cy="2308324"/>
          </a:xfrm>
          <a:prstGeom prst="rect">
            <a:avLst/>
          </a:prstGeom>
          <a:noFill/>
        </p:spPr>
        <p:txBody>
          <a:bodyPr wrap="square" rtlCol="0">
            <a:spAutoFit/>
          </a:bodyPr>
          <a:lstStyle/>
          <a:p>
            <a:r>
              <a:rPr lang="tr-TR" sz="2400" dirty="0" smtClean="0">
                <a:solidFill>
                  <a:schemeClr val="accent1">
                    <a:lumMod val="75000"/>
                  </a:schemeClr>
                </a:solidFill>
                <a:latin typeface="+mj-lt"/>
              </a:rPr>
              <a:t>30/11/2010 TARİHİNE KADAR BİTİRİLMİŞ ÖZEL NİTELİKTEKİ İNŞAATLARA İLİŞKİN OLUP, BU KANUNUN YAYIM TARİHİNİ İZLEYEN İKİNCİ AYIN SONUNA KADAR BAŞVURULDUĞU HALDE BU SÜRENİN SONUNA KADAR KURUMCA RE’SEN TAHAKKUK ETTİRİLEREK TEBLİĞ EDİLEMEMİŞ ÖN DEĞERLENDİRME, ARAŞTIRMA VEYA TESPİT SONUCUNDA BULUNAN EKSİK İŞÇİLİK TUTARI ÜZERİNDEN HESAPLANAN SİGORTA PRİMİ ASILLARI İLE TEFE/ÜFE AYLIK DEĞİŞİM ORANLARI ESAS ALINARAK HESAPLANACAK TUTARIN, ÖDENMESİ HALİNDE, </a:t>
            </a:r>
          </a:p>
        </p:txBody>
      </p:sp>
      <p:sp>
        <p:nvSpPr>
          <p:cNvPr id="6" name="Akış Çizelgesi: Toplam Birleşimi 5"/>
          <p:cNvSpPr/>
          <p:nvPr/>
        </p:nvSpPr>
        <p:spPr>
          <a:xfrm>
            <a:off x="4536753" y="3348261"/>
            <a:ext cx="7807250" cy="2736304"/>
          </a:xfrm>
          <a:prstGeom prst="flowChartSummingJuncti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smtClean="0">
                <a:solidFill>
                  <a:schemeClr val="bg1">
                    <a:lumMod val="75000"/>
                    <a:lumOff val="25000"/>
                  </a:schemeClr>
                </a:solidFill>
              </a:rPr>
              <a:t>ALACAKLARA AİT GECİKME CEZASI VE GECİKME ZAMMI GİBİ FER’İ ALACAKLARIN TAMAMININ TAHSİLİNDEN VAZGEÇİLİR</a:t>
            </a:r>
            <a:endParaRPr lang="tr-TR" sz="3000" b="1" dirty="0">
              <a:solidFill>
                <a:schemeClr val="bg1">
                  <a:lumMod val="75000"/>
                  <a:lumOff val="25000"/>
                </a:schemeClr>
              </a:solidFill>
            </a:endParaRPr>
          </a:p>
        </p:txBody>
      </p:sp>
    </p:spTree>
    <p:extLst>
      <p:ext uri="{BB962C8B-B14F-4D97-AF65-F5344CB8AC3E}">
        <p14:creationId xmlns:p14="http://schemas.microsoft.com/office/powerpoint/2010/main" val="422552000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720329" y="1188021"/>
            <a:ext cx="9073008" cy="4970591"/>
          </a:xfrm>
          <a:prstGeom prst="rect">
            <a:avLst/>
          </a:prstGeom>
          <a:noFill/>
        </p:spPr>
        <p:txBody>
          <a:bodyPr wrap="square" rtlCol="0">
            <a:spAutoFit/>
          </a:bodyPr>
          <a:lstStyle/>
          <a:p>
            <a:pPr marL="342900" indent="-342900">
              <a:buFont typeface="Wingdings" pitchFamily="2" charset="2"/>
              <a:buChar char="v"/>
            </a:pPr>
            <a:r>
              <a:rPr lang="tr-TR" sz="2400" dirty="0" smtClean="0">
                <a:solidFill>
                  <a:schemeClr val="accent1">
                    <a:lumMod val="75000"/>
                  </a:schemeClr>
                </a:solidFill>
                <a:latin typeface="+mj-lt"/>
              </a:rPr>
              <a:t>KESİNLEŞMİŞ ALACAKLAR, DAVA AŞAMASINDAKİ ALACAKLAR VE ÖN DEĞERLENDİRME AŞAMASINDA OLAN ALACAKLAR İÇİN BU KANUN HÜKÜMLERİNDEN YARARLANMAK İSTEYEN BORÇLULARIN, BELİRTİLEN ŞARTLARIN YANI SIRA DAVA AÇMAMALARI, AÇILMIŞ DAVALARDAN VAZGEÇMELERİ VE KANUN YOLLARINA BAŞVURMAMALARI ŞARTTIR.</a:t>
            </a:r>
          </a:p>
          <a:p>
            <a:pPr marL="342900" indent="-342900">
              <a:buFont typeface="Arial" charset="0"/>
              <a:buChar char="•"/>
            </a:pPr>
            <a:endParaRPr lang="tr-TR" sz="500" dirty="0">
              <a:solidFill>
                <a:schemeClr val="accent1">
                  <a:lumMod val="75000"/>
                </a:schemeClr>
              </a:solidFill>
              <a:latin typeface="+mj-lt"/>
            </a:endParaRPr>
          </a:p>
          <a:p>
            <a:pPr marL="342900" indent="-342900">
              <a:buFont typeface="Wingdings" pitchFamily="2" charset="2"/>
              <a:buChar char="v"/>
            </a:pPr>
            <a:r>
              <a:rPr lang="tr-TR" sz="2400" dirty="0" smtClean="0">
                <a:solidFill>
                  <a:schemeClr val="accent1">
                    <a:lumMod val="75000"/>
                  </a:schemeClr>
                </a:solidFill>
                <a:latin typeface="+mj-lt"/>
              </a:rPr>
              <a:t>YUKARIDA SAYILAN ALACAKLAR İÇİN BU KANUN HÜKÜMLERİNDEN YARARLANMAK ÜZERE BAŞVURUDA BULUNAN BORÇLULARIN TAKSİT ÖDEME SÜRESİNCE TAHAKKUK EDEN SİGORTA PRİMLERİNİ ÇOK ZOR DURUM OLMAKSIZIN BİR TAKVİM YILINDA İKİDEN FAZLA VADESİNDE ÖDEMEMELERİ YA DA EKSİK ÖDEMELERİ HALİNDE, BELİRTİLEN MADDE HÜKÜMLERİNE GÖRE YAPILANDIRILAN BORÇLARINA İLİŞKİN KALAN TAKSİTLERİNİ ÖDEME HAKLARINI KAYBEDERLER.</a:t>
            </a:r>
            <a:endParaRPr lang="tr-TR" sz="2400" dirty="0">
              <a:solidFill>
                <a:schemeClr val="accent1">
                  <a:lumMod val="75000"/>
                </a:schemeClr>
              </a:solidFill>
              <a:latin typeface="+mj-lt"/>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353" y="1692077"/>
            <a:ext cx="2494458" cy="3168352"/>
          </a:xfrm>
          <a:prstGeom prst="rect">
            <a:avLst/>
          </a:prstGeom>
        </p:spPr>
      </p:pic>
    </p:spTree>
    <p:extLst>
      <p:ext uri="{BB962C8B-B14F-4D97-AF65-F5344CB8AC3E}">
        <p14:creationId xmlns:p14="http://schemas.microsoft.com/office/powerpoint/2010/main" val="292681618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20329" y="1908101"/>
            <a:ext cx="11161240" cy="2736304"/>
          </a:xfrm>
        </p:spPr>
        <p:txBody>
          <a:bodyPr>
            <a:normAutofit lnSpcReduction="10000"/>
          </a:bodyPr>
          <a:lstStyle/>
          <a:p>
            <a:pPr algn="ctr"/>
            <a:r>
              <a:rPr lang="tr-TR" sz="3500" b="1" dirty="0" smtClean="0">
                <a:solidFill>
                  <a:srgbClr val="FF6600"/>
                </a:solidFill>
              </a:rPr>
              <a:t>TAHSİLATIN HIZLANDIRILMASINA İLİŞKİN HÜKÜMLER:</a:t>
            </a:r>
          </a:p>
          <a:p>
            <a:pPr algn="ctr"/>
            <a:endParaRPr lang="tr-TR" sz="3500" dirty="0">
              <a:solidFill>
                <a:srgbClr val="FF6600"/>
              </a:solidFill>
            </a:endParaRPr>
          </a:p>
          <a:p>
            <a:pPr algn="ctr"/>
            <a:r>
              <a:rPr lang="tr-TR" sz="3500" b="1" dirty="0" smtClean="0">
                <a:solidFill>
                  <a:srgbClr val="FF6600"/>
                </a:solidFill>
                <a:latin typeface="+mj-lt"/>
              </a:rPr>
              <a:t>4. SOSYAL GÜVENLİK BORÇ YAPILANDIRMA ANLAŞMALARININ İHYASINA İLİŞKİN HÜKÜMLER</a:t>
            </a:r>
            <a:endParaRPr lang="tr-TR" sz="3500" b="1" dirty="0">
              <a:solidFill>
                <a:srgbClr val="FF6600"/>
              </a:solidFill>
              <a:latin typeface="+mj-lt"/>
            </a:endParaRPr>
          </a:p>
        </p:txBody>
      </p:sp>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Tree>
    <p:extLst>
      <p:ext uri="{BB962C8B-B14F-4D97-AF65-F5344CB8AC3E}">
        <p14:creationId xmlns:p14="http://schemas.microsoft.com/office/powerpoint/2010/main" val="326657283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504305" y="1044005"/>
            <a:ext cx="9289032" cy="5262979"/>
          </a:xfrm>
          <a:prstGeom prst="rect">
            <a:avLst/>
          </a:prstGeom>
          <a:noFill/>
        </p:spPr>
        <p:txBody>
          <a:bodyPr wrap="square" rtlCol="0">
            <a:spAutoFit/>
          </a:bodyPr>
          <a:lstStyle/>
          <a:p>
            <a:pPr marL="342900" indent="-342900">
              <a:buFont typeface="Wingdings" pitchFamily="2" charset="2"/>
              <a:buChar char="v"/>
            </a:pPr>
            <a:r>
              <a:rPr lang="tr-TR" sz="2400" dirty="0" smtClean="0">
                <a:solidFill>
                  <a:schemeClr val="accent1">
                    <a:lumMod val="75000"/>
                  </a:schemeClr>
                </a:solidFill>
                <a:latin typeface="+mj-lt"/>
              </a:rPr>
              <a:t>SOSYAL GÜVENLİK KURUMUNA OLAN BORÇLARIN DAHA ÖNCE YENİDEN YAPILANDIRILDIĞI HALDE, YÜKÜMLÜLÜKLERİNİ YERİNE GETİRMEMİŞ OLMALARI NEDENİYLE HAKLARINI KAYBETMİŞ OLANLARDAN, </a:t>
            </a:r>
          </a:p>
          <a:p>
            <a:pPr marL="800100" lvl="1" indent="-342900">
              <a:buFont typeface="Arial" charset="0"/>
              <a:buChar char="•"/>
            </a:pPr>
            <a:r>
              <a:rPr lang="tr-TR" sz="2400" dirty="0" smtClean="0">
                <a:solidFill>
                  <a:schemeClr val="accent1">
                    <a:lumMod val="75000"/>
                  </a:schemeClr>
                </a:solidFill>
                <a:latin typeface="+mj-lt"/>
              </a:rPr>
              <a:t>YAPILANDIRMALARI ONİKİ TAKSİTE KADAR YAPILMIŞ OLANLARIN, ÖDENMEMİŞ TAKSİT SAYISI DÖRTTEN FAZLA OLMAYANLARIN;</a:t>
            </a:r>
          </a:p>
          <a:p>
            <a:pPr marL="800100" lvl="1" indent="-342900">
              <a:buFont typeface="Arial" charset="0"/>
              <a:buChar char="•"/>
            </a:pPr>
            <a:r>
              <a:rPr lang="tr-TR" sz="2400" dirty="0" smtClean="0">
                <a:solidFill>
                  <a:schemeClr val="accent1">
                    <a:lumMod val="75000"/>
                  </a:schemeClr>
                </a:solidFill>
                <a:latin typeface="+mj-lt"/>
              </a:rPr>
              <a:t>YAPILANDIRMALARI YİRMİDÖRT TAKSİTE KADAR YAPILMIŞ OLANLARIN, ÖDENMEMİŞ TAKSİT SAYISI SEKİZDEN FAZLA OLMAYANLARIN;</a:t>
            </a:r>
          </a:p>
          <a:p>
            <a:pPr lvl="1"/>
            <a:r>
              <a:rPr lang="tr-TR" sz="2400" dirty="0" smtClean="0">
                <a:solidFill>
                  <a:schemeClr val="accent1">
                    <a:lumMod val="75000"/>
                  </a:schemeClr>
                </a:solidFill>
                <a:latin typeface="+mj-lt"/>
              </a:rPr>
              <a:t>BU KANUNUN YAYIMLANDIĞI TARİHİ İZLEYEN İKİNCİ AYIN SONUNA KADAR YAZILI OLARAK BAŞVURMALARI HALİNDE, BOZULMUŞ OLAN YENİDEN YAPILANDIRMA ANLAŞMALARI ANILAN KANUN HÜKÜMLERİ UYARINCA YAPILMIŞ OLAN BAŞVURU TARİHİ VE TAKSİTLENDİRME SÜRESİ DİKKATE ALINARAK YENİDEN YAPILANDIRILIR.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353" y="1692077"/>
            <a:ext cx="2494458" cy="3168352"/>
          </a:xfrm>
          <a:prstGeom prst="rect">
            <a:avLst/>
          </a:prstGeom>
        </p:spPr>
      </p:pic>
    </p:spTree>
    <p:extLst>
      <p:ext uri="{BB962C8B-B14F-4D97-AF65-F5344CB8AC3E}">
        <p14:creationId xmlns:p14="http://schemas.microsoft.com/office/powerpoint/2010/main" val="37229468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648321" y="1188021"/>
            <a:ext cx="9145016" cy="4955203"/>
          </a:xfrm>
          <a:prstGeom prst="rect">
            <a:avLst/>
          </a:prstGeom>
          <a:noFill/>
        </p:spPr>
        <p:txBody>
          <a:bodyPr wrap="square" rtlCol="0">
            <a:spAutoFit/>
          </a:bodyPr>
          <a:lstStyle/>
          <a:p>
            <a:pPr marL="342900" indent="-342900">
              <a:buFont typeface="Wingdings" pitchFamily="2" charset="2"/>
              <a:buChar char="v"/>
            </a:pPr>
            <a:r>
              <a:rPr lang="tr-TR" sz="2400" dirty="0">
                <a:solidFill>
                  <a:schemeClr val="accent1">
                    <a:lumMod val="75000"/>
                  </a:schemeClr>
                </a:solidFill>
              </a:rPr>
              <a:t>BU KANUN UYARINCA YENİDEN YAPILANDIRMA ANLAŞMALARI </a:t>
            </a:r>
            <a:r>
              <a:rPr lang="tr-TR" sz="2400" dirty="0" smtClean="0">
                <a:solidFill>
                  <a:schemeClr val="accent1">
                    <a:lumMod val="75000"/>
                  </a:schemeClr>
                </a:solidFill>
              </a:rPr>
              <a:t>YENİDEN DÜZENLENEN BORÇLULARIN</a:t>
            </a:r>
            <a:r>
              <a:rPr lang="tr-TR" sz="2400" dirty="0">
                <a:solidFill>
                  <a:schemeClr val="accent1">
                    <a:lumMod val="75000"/>
                  </a:schemeClr>
                </a:solidFill>
              </a:rPr>
              <a:t>, YENİDEN YAPILANDIRMA ANLAŞMALARININ BOZULDUĞU TARİHTEN SONRA </a:t>
            </a:r>
            <a:r>
              <a:rPr lang="tr-TR" sz="2400" dirty="0" smtClean="0">
                <a:solidFill>
                  <a:schemeClr val="accent1">
                    <a:lumMod val="75000"/>
                  </a:schemeClr>
                </a:solidFill>
              </a:rPr>
              <a:t>DAHA ÖNCEKİ YENİDEN YAPILANDIRMA BORÇLARI İÇİN </a:t>
            </a:r>
            <a:r>
              <a:rPr lang="tr-TR" sz="2400" dirty="0">
                <a:solidFill>
                  <a:schemeClr val="accent1">
                    <a:lumMod val="75000"/>
                  </a:schemeClr>
                </a:solidFill>
              </a:rPr>
              <a:t>BU KANUNUN YAYIMLANDIĞI TARİHE KADAR YAPMIŞ OLDUKLARI ÖDEMELER, ANILAN YAPILANDIRMA KANUNU HÜKÜMLERİNE GÖRE MAHSUP EDİLİR</a:t>
            </a:r>
            <a:r>
              <a:rPr lang="tr-TR" sz="2400" dirty="0" smtClean="0">
                <a:solidFill>
                  <a:schemeClr val="accent1">
                    <a:lumMod val="75000"/>
                  </a:schemeClr>
                </a:solidFill>
              </a:rPr>
              <a:t>.</a:t>
            </a:r>
          </a:p>
          <a:p>
            <a:pPr marL="342900" indent="-342900">
              <a:buFont typeface="Wingdings" pitchFamily="2" charset="2"/>
              <a:buChar char="v"/>
            </a:pPr>
            <a:endParaRPr lang="tr-TR" sz="400" dirty="0" smtClean="0">
              <a:solidFill>
                <a:schemeClr val="accent1">
                  <a:lumMod val="75000"/>
                </a:schemeClr>
              </a:solidFill>
            </a:endParaRPr>
          </a:p>
          <a:p>
            <a:pPr marL="342900" indent="-342900">
              <a:buFont typeface="Wingdings" pitchFamily="2" charset="2"/>
              <a:buChar char="v"/>
            </a:pPr>
            <a:r>
              <a:rPr lang="tr-TR" sz="2400" dirty="0" smtClean="0">
                <a:solidFill>
                  <a:schemeClr val="accent1">
                    <a:lumMod val="75000"/>
                  </a:schemeClr>
                </a:solidFill>
              </a:rPr>
              <a:t>BU </a:t>
            </a:r>
            <a:r>
              <a:rPr lang="tr-TR" sz="2400" dirty="0">
                <a:solidFill>
                  <a:schemeClr val="accent1">
                    <a:lumMod val="75000"/>
                  </a:schemeClr>
                </a:solidFill>
              </a:rPr>
              <a:t>MADDE HÜKÜMLERİNDEN YARARLANMAK İSTEYEN BORÇLULARIN, BU MADDEDE BELİRTİLEN ŞARTLARIN YANI SIRA DAVA AÇMAMALARI, AÇILMIŞ DAVALARDAN VAZGEÇMELERİ VE KANUN YOLLARINA BAŞVURMAMALARI ŞARTTIR</a:t>
            </a:r>
            <a:r>
              <a:rPr lang="tr-TR" sz="2400" dirty="0" smtClean="0">
                <a:solidFill>
                  <a:schemeClr val="accent1">
                    <a:lumMod val="75000"/>
                  </a:schemeClr>
                </a:solidFill>
              </a:rPr>
              <a:t>.</a:t>
            </a:r>
            <a:endParaRPr lang="tr-TR" sz="2400" dirty="0">
              <a:solidFill>
                <a:schemeClr val="accent1">
                  <a:lumMod val="75000"/>
                </a:schemeClr>
              </a:solidFill>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353" y="1692077"/>
            <a:ext cx="2494458" cy="3168352"/>
          </a:xfrm>
          <a:prstGeom prst="rect">
            <a:avLst/>
          </a:prstGeom>
        </p:spPr>
      </p:pic>
    </p:spTree>
    <p:extLst>
      <p:ext uri="{BB962C8B-B14F-4D97-AF65-F5344CB8AC3E}">
        <p14:creationId xmlns:p14="http://schemas.microsoft.com/office/powerpoint/2010/main" val="297406672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648321" y="827981"/>
            <a:ext cx="9289032" cy="5262979"/>
          </a:xfrm>
          <a:prstGeom prst="rect">
            <a:avLst/>
          </a:prstGeom>
          <a:noFill/>
        </p:spPr>
        <p:txBody>
          <a:bodyPr wrap="square" rtlCol="0">
            <a:spAutoFit/>
          </a:bodyPr>
          <a:lstStyle/>
          <a:p>
            <a:pPr marL="342900" indent="-342900">
              <a:buFont typeface="Wingdings" pitchFamily="2" charset="2"/>
              <a:buChar char="v"/>
            </a:pPr>
            <a:r>
              <a:rPr lang="tr-TR" sz="2400" dirty="0" smtClean="0">
                <a:solidFill>
                  <a:schemeClr val="accent1">
                    <a:lumMod val="75000"/>
                  </a:schemeClr>
                </a:solidFill>
              </a:rPr>
              <a:t>YENİDEN DÜZENLENMİŞ VEYA MAHSUP İŞLEMLERİ SONUCUNDA SÜRESİ İÇİNDE ÖDENMEDİĞİ VEYA EKSİK ÖDENDİĞİ ANLAŞILAN TAKSİT TUTARLARININ TAMAMININ, ÖDEME VADESİNDEN ÖDEMENİN YAPILACAĞI TARİHE KADAR HER AY İÇİN HESAPLANACAK FAİZ TUTARIYLA BİRLİKTE BU MADDEYE GÖRE YAPILAN BAŞVURU TARİHİNİ İZLEYEN ÜÇÜNCÜ AYIN SONUNA KADAR ÖDENMESİ HALİNDE İLGİLİ KANUNDA ÖNGÖRÜLEN YENİDEN YAPILANDIRMA HÜKÜMLERİNDEN YARARLANILIR. BELİRTİLEN ÖDEME YÜKÜMLÜLÜKLERİNİN SÖZ KONUSU ÜÇ AYLIK SÜRE İÇİNDE TAM OLARAK YERİNE GETİRİLMEMESİ HALİNDE YENİDEN YAPILANDIRMA HAKKI KAYBEDİLİR VE YAPILANDIRMA İŞLEMLERİ İPTAL EDİLİR. ÖDENEN TAKSİTLER PRİM BORÇLARINA MAHSUP EDİLİR.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353" y="1692077"/>
            <a:ext cx="2494458" cy="3168352"/>
          </a:xfrm>
          <a:prstGeom prst="rect">
            <a:avLst/>
          </a:prstGeom>
        </p:spPr>
      </p:pic>
    </p:spTree>
    <p:extLst>
      <p:ext uri="{BB962C8B-B14F-4D97-AF65-F5344CB8AC3E}">
        <p14:creationId xmlns:p14="http://schemas.microsoft.com/office/powerpoint/2010/main" val="3758237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1080369" y="1188021"/>
            <a:ext cx="8712968" cy="3785652"/>
          </a:xfrm>
          <a:prstGeom prst="rect">
            <a:avLst/>
          </a:prstGeom>
          <a:noFill/>
        </p:spPr>
        <p:txBody>
          <a:bodyPr wrap="square" rtlCol="0">
            <a:spAutoFit/>
          </a:bodyPr>
          <a:lstStyle/>
          <a:p>
            <a:pPr marL="342900" indent="-342900">
              <a:buFont typeface="Wingdings" pitchFamily="2" charset="2"/>
              <a:buChar char="v"/>
            </a:pPr>
            <a:r>
              <a:rPr lang="tr-TR" sz="2400" dirty="0" smtClean="0">
                <a:solidFill>
                  <a:schemeClr val="accent1">
                    <a:lumMod val="75000"/>
                  </a:schemeClr>
                </a:solidFill>
              </a:rPr>
              <a:t>DAHA ÖNCE YENİDEN YAPILANDIRILAN BORÇLARDAN, YENİDEN YAPILANDIRMA HAKLARINI KAYBETMİŞ OLUP KAPSAMA GİREN BORÇLARININ TAMAMINI SOSYAL GÜVENLİK MEVZUATININ İLGİLİ HÜKÜMLERİNE GÖRE ÖDEMİŞ OLANLAR HAKKINDA BU MADDE HÜKÜMLERİ UYGULANMAZ. BORÇLARINI KISMEN ÖDEMİŞ OLUP BU MADDEDEN YARARLANMAK İÇİN BAŞVURANLARA, DAHA ÖNCE ÖDEMİŞ OLDUKLARI TUTARLAR İADE EDİLMEZ, BU MADDENİN BİRİNCİ VE İKİNCİ FIKRALARI SAKLI KALMAK KAYDIYLA MAHSUP İŞLEMİ YAPILMAZ.</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353" y="1692077"/>
            <a:ext cx="2494458" cy="3168352"/>
          </a:xfrm>
          <a:prstGeom prst="rect">
            <a:avLst/>
          </a:prstGeom>
        </p:spPr>
      </p:pic>
    </p:spTree>
    <p:extLst>
      <p:ext uri="{BB962C8B-B14F-4D97-AF65-F5344CB8AC3E}">
        <p14:creationId xmlns:p14="http://schemas.microsoft.com/office/powerpoint/2010/main" val="269851562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20329" y="1908101"/>
            <a:ext cx="11161240" cy="2736304"/>
          </a:xfrm>
        </p:spPr>
        <p:txBody>
          <a:bodyPr>
            <a:normAutofit lnSpcReduction="10000"/>
          </a:bodyPr>
          <a:lstStyle/>
          <a:p>
            <a:pPr algn="ctr"/>
            <a:r>
              <a:rPr lang="tr-TR" sz="3500" b="1" dirty="0" smtClean="0">
                <a:solidFill>
                  <a:srgbClr val="FF6600"/>
                </a:solidFill>
              </a:rPr>
              <a:t>TAHSİLATIN HIZLANDIRILMASINA İLİŞKİN HÜKÜMLER:</a:t>
            </a:r>
          </a:p>
          <a:p>
            <a:pPr algn="ctr"/>
            <a:endParaRPr lang="tr-TR" sz="3500" dirty="0">
              <a:solidFill>
                <a:srgbClr val="FF6600"/>
              </a:solidFill>
            </a:endParaRPr>
          </a:p>
          <a:p>
            <a:pPr algn="ctr"/>
            <a:r>
              <a:rPr lang="tr-TR" sz="3500" b="1" dirty="0" smtClean="0">
                <a:solidFill>
                  <a:srgbClr val="FF6600"/>
                </a:solidFill>
                <a:latin typeface="+mj-lt"/>
              </a:rPr>
              <a:t>5. SİGORTALILIK SÜRELERİ DURDURULANLARIN İHYA PRİM BORÇLARI</a:t>
            </a:r>
          </a:p>
        </p:txBody>
      </p:sp>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Tree>
    <p:extLst>
      <p:ext uri="{BB962C8B-B14F-4D97-AF65-F5344CB8AC3E}">
        <p14:creationId xmlns:p14="http://schemas.microsoft.com/office/powerpoint/2010/main" val="11426717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20329" y="1908101"/>
            <a:ext cx="11161240" cy="3168352"/>
          </a:xfrm>
        </p:spPr>
        <p:txBody>
          <a:bodyPr>
            <a:normAutofit/>
          </a:bodyPr>
          <a:lstStyle/>
          <a:p>
            <a:pPr algn="ctr"/>
            <a:r>
              <a:rPr lang="tr-TR" sz="3500" b="1" dirty="0" smtClean="0">
                <a:solidFill>
                  <a:srgbClr val="FF6600"/>
                </a:solidFill>
              </a:rPr>
              <a:t>TAHSİLATIN HIZLANDIRILMASINA İLİŞKİN HÜKÜMLER:</a:t>
            </a:r>
          </a:p>
          <a:p>
            <a:pPr algn="ctr"/>
            <a:endParaRPr lang="tr-TR" sz="3500" dirty="0">
              <a:solidFill>
                <a:srgbClr val="FF6600"/>
              </a:solidFill>
            </a:endParaRPr>
          </a:p>
          <a:p>
            <a:pPr algn="ctr"/>
            <a:r>
              <a:rPr lang="tr-TR" sz="3500" b="1" dirty="0" smtClean="0">
                <a:solidFill>
                  <a:srgbClr val="FF6600"/>
                </a:solidFill>
                <a:latin typeface="+mj-lt"/>
              </a:rPr>
              <a:t>1. KESİNLEŞMİŞ SOSYAL GÜVENLİK KURUMU ALACAKLARI</a:t>
            </a:r>
            <a:endParaRPr lang="tr-TR" sz="3500" b="1" dirty="0">
              <a:solidFill>
                <a:srgbClr val="FF6600"/>
              </a:solidFill>
              <a:latin typeface="+mj-lt"/>
            </a:endParaRPr>
          </a:p>
        </p:txBody>
      </p:sp>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Tree>
    <p:extLst>
      <p:ext uri="{BB962C8B-B14F-4D97-AF65-F5344CB8AC3E}">
        <p14:creationId xmlns:p14="http://schemas.microsoft.com/office/powerpoint/2010/main" val="135044904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648321" y="971997"/>
            <a:ext cx="9145016" cy="5047536"/>
          </a:xfrm>
          <a:prstGeom prst="rect">
            <a:avLst/>
          </a:prstGeom>
          <a:noFill/>
        </p:spPr>
        <p:txBody>
          <a:bodyPr wrap="square" rtlCol="0">
            <a:spAutoFit/>
          </a:bodyPr>
          <a:lstStyle/>
          <a:p>
            <a:r>
              <a:rPr lang="tr-TR" sz="2300" dirty="0" smtClean="0">
                <a:solidFill>
                  <a:schemeClr val="accent1">
                    <a:lumMod val="75000"/>
                  </a:schemeClr>
                </a:solidFill>
              </a:rPr>
              <a:t>ESNAF VE SANATKARLAR VE DİĞER BAĞIMSIZ ÇALIŞANLAR SOSYAL SİGORTALAR KURUMU KANUNU VE TARIMDA KENDİ ADINA VE HESABINA ÇALIŞANLAR SOSYAL SİGORTALAR KANUNUNA SİGORTALI OLAN AMA PRİM BORÇLARI NEDENİYLE SİGORTALILIK SÜRELERİ DURDURULMUŞ VE SİGORTALILIK SÜRELERİ KANUNUN YAYIMLANDIĞI TARİH İTİBARIYLA YENİDEN DÜZENLENMEMİŞ OLANLARIN KENDİLERİ VEYA HAK SAHİPLERİ, BU SİGORTALILIK SÜRELERİNİN YENİDEN YAPILANDIRILMASI AMACIYLA KANUNUN YAYIMLANDIĞI TARİHİ İZLEYEN İKİNCİ AYIN SONUNA KADAR YAPACAKLARI YAZILI MÜRACAATLARINDA, DURDURULAN BU SİGORTALILIK SÜRELERİ İÇİN ÖDEYECEKLERİ PRİM TUTARININ, SİGORTALILIK SÜRELERİ DURDURULMAMIŞ GİBİ DEĞERLENDİRİLEREK BU KANUNA GÖRE HESAPLANMASINI TALEP EDEBİLİRLER.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353" y="1692077"/>
            <a:ext cx="2494458" cy="3168352"/>
          </a:xfrm>
          <a:prstGeom prst="rect">
            <a:avLst/>
          </a:prstGeom>
        </p:spPr>
      </p:pic>
    </p:spTree>
    <p:extLst>
      <p:ext uri="{BB962C8B-B14F-4D97-AF65-F5344CB8AC3E}">
        <p14:creationId xmlns:p14="http://schemas.microsoft.com/office/powerpoint/2010/main" val="90976746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792337" y="1290801"/>
            <a:ext cx="8928992" cy="3785652"/>
          </a:xfrm>
          <a:prstGeom prst="rect">
            <a:avLst/>
          </a:prstGeom>
          <a:noFill/>
        </p:spPr>
        <p:txBody>
          <a:bodyPr wrap="square" rtlCol="0">
            <a:spAutoFit/>
          </a:bodyPr>
          <a:lstStyle/>
          <a:p>
            <a:r>
              <a:rPr lang="tr-TR" sz="2400" dirty="0" smtClean="0">
                <a:solidFill>
                  <a:schemeClr val="accent1">
                    <a:lumMod val="75000"/>
                  </a:schemeClr>
                </a:solidFill>
              </a:rPr>
              <a:t> BU ŞEKİLDE HESAPLANAN PRİM BORÇ TUTARININ TAMAMI BU KANUNUN YAYIMLANDIĞI TARİHİ İZLEYEN BEŞİNCİ AYIN SONUNA KADAR ÖDENDİĞİ TAKDİRDE, BU SÜRELER SİGORTALILIK SÜRESİ OLARAK DEĞERLENDİRİLİR. BU MADDEDE BELİRTİLEN SÜRE İÇİNDE HESAPLANAN BORÇ TUTARININ TAMAMININ ÖDENMEMESİ HALİNDE İHYA İŞLEMİ GEÇERLİ SAYILMAZ VE BU MADDE KAPSAMINDA ÖDENMİŞ OLAN TUTARLAR İLGİLİNİN BU MADDE KAPSAMI HARİCİNDE BAŞKACA PRİM BORCUNUN BULUNMAMASI KAYDIYLA FAİZSİZ OLARAK İADE EDİLİR.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353" y="1692077"/>
            <a:ext cx="2494458" cy="3168352"/>
          </a:xfrm>
          <a:prstGeom prst="rect">
            <a:avLst/>
          </a:prstGeom>
        </p:spPr>
      </p:pic>
    </p:spTree>
    <p:extLst>
      <p:ext uri="{BB962C8B-B14F-4D97-AF65-F5344CB8AC3E}">
        <p14:creationId xmlns:p14="http://schemas.microsoft.com/office/powerpoint/2010/main" val="171095873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20329" y="2196133"/>
            <a:ext cx="11161240" cy="1728192"/>
          </a:xfrm>
        </p:spPr>
        <p:txBody>
          <a:bodyPr>
            <a:normAutofit/>
          </a:bodyPr>
          <a:lstStyle/>
          <a:p>
            <a:pPr algn="ctr"/>
            <a:r>
              <a:rPr lang="tr-TR" sz="3500" b="1" dirty="0" smtClean="0">
                <a:solidFill>
                  <a:srgbClr val="FF6600"/>
                </a:solidFill>
              </a:rPr>
              <a:t>YENİDEN YAPILANDIRMA İLE SGK MEVZUATINDA YAPILAN DEĞİŞİKLİKLER</a:t>
            </a:r>
          </a:p>
        </p:txBody>
      </p:sp>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Tree>
    <p:extLst>
      <p:ext uri="{BB962C8B-B14F-4D97-AF65-F5344CB8AC3E}">
        <p14:creationId xmlns:p14="http://schemas.microsoft.com/office/powerpoint/2010/main" val="52419780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648321" y="1290801"/>
            <a:ext cx="9073008" cy="4154984"/>
          </a:xfrm>
          <a:prstGeom prst="rect">
            <a:avLst/>
          </a:prstGeom>
          <a:noFill/>
        </p:spPr>
        <p:txBody>
          <a:bodyPr wrap="square" rtlCol="0">
            <a:spAutoFit/>
          </a:bodyPr>
          <a:lstStyle/>
          <a:p>
            <a:pPr marL="342900" indent="-342900">
              <a:buFont typeface="Arial" charset="0"/>
              <a:buChar char="•"/>
            </a:pPr>
            <a:r>
              <a:rPr lang="tr-TR" sz="2400" dirty="0" smtClean="0">
                <a:solidFill>
                  <a:schemeClr val="accent1">
                    <a:lumMod val="75000"/>
                  </a:schemeClr>
                </a:solidFill>
              </a:rPr>
              <a:t>4/B (BAĞKUR) SİGORTALISI BORÇLARINI YAPILANDIRDIĞI TAKDİRDE SAĞLIK YARDIMLARINDAN YARARLANABİLECEK.</a:t>
            </a:r>
          </a:p>
          <a:p>
            <a:pPr marL="342900" indent="-342900">
              <a:buFont typeface="Arial" charset="0"/>
              <a:buChar char="•"/>
            </a:pPr>
            <a:r>
              <a:rPr lang="tr-TR" sz="2400" dirty="0" smtClean="0">
                <a:solidFill>
                  <a:schemeClr val="accent1">
                    <a:lumMod val="75000"/>
                  </a:schemeClr>
                </a:solidFill>
              </a:rPr>
              <a:t>İŞKAZASI RÜCU TUTARLARI DA YENİDEN YAPILANDIRMAYA DAHİL OLACAK.</a:t>
            </a:r>
          </a:p>
          <a:p>
            <a:pPr marL="342900" indent="-342900">
              <a:buFont typeface="Arial" charset="0"/>
              <a:buChar char="•"/>
            </a:pPr>
            <a:r>
              <a:rPr lang="tr-TR" sz="2400" dirty="0" smtClean="0">
                <a:solidFill>
                  <a:schemeClr val="accent1">
                    <a:lumMod val="75000"/>
                  </a:schemeClr>
                </a:solidFill>
              </a:rPr>
              <a:t>YENİDEN YAPILANDIRMA ÖDEMELERİNDE KREDİ KARTI İLE BANKALAR TAHSİLATA ARACI KURUM OLARAK KULLANILABİLECEK.</a:t>
            </a:r>
          </a:p>
          <a:p>
            <a:pPr marL="342900" indent="-342900">
              <a:buFont typeface="Arial" charset="0"/>
              <a:buChar char="•"/>
            </a:pPr>
            <a:r>
              <a:rPr lang="tr-TR" sz="2400" dirty="0" smtClean="0">
                <a:solidFill>
                  <a:schemeClr val="accent1">
                    <a:lumMod val="75000"/>
                  </a:schemeClr>
                </a:solidFill>
              </a:rPr>
              <a:t>KAPANAN İŞYERLERİNİN 50 TL’YE KADAR OLAN PRİM ASIL BORÇLARI İLE TUTARI NE OLURSA OLSUN BU PRİM ASILLARINA AİT FER’İ ALACAKLARIN TAHSİLİNDEN VAZGEÇİLECEK.</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353" y="1692077"/>
            <a:ext cx="2494458" cy="3168352"/>
          </a:xfrm>
          <a:prstGeom prst="rect">
            <a:avLst/>
          </a:prstGeom>
        </p:spPr>
      </p:pic>
    </p:spTree>
    <p:extLst>
      <p:ext uri="{BB962C8B-B14F-4D97-AF65-F5344CB8AC3E}">
        <p14:creationId xmlns:p14="http://schemas.microsoft.com/office/powerpoint/2010/main" val="125303500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648321" y="1290801"/>
            <a:ext cx="9073008" cy="3785652"/>
          </a:xfrm>
          <a:prstGeom prst="rect">
            <a:avLst/>
          </a:prstGeom>
          <a:noFill/>
        </p:spPr>
        <p:txBody>
          <a:bodyPr wrap="square" rtlCol="0">
            <a:spAutoFit/>
          </a:bodyPr>
          <a:lstStyle/>
          <a:p>
            <a:pPr marL="342900" indent="-342900">
              <a:buFont typeface="Arial" charset="0"/>
              <a:buChar char="•"/>
            </a:pPr>
            <a:r>
              <a:rPr lang="tr-TR" sz="2400" dirty="0" smtClean="0">
                <a:solidFill>
                  <a:schemeClr val="accent1">
                    <a:lumMod val="75000"/>
                  </a:schemeClr>
                </a:solidFill>
              </a:rPr>
              <a:t>ÇIRAK VE MESLEKİ EĞİTİM GÖREN ÖĞRENCİLERLE, ÜNİVERSİTELERCE ZORUNLU STAJ ŞARTI OLMAKSIZIN STAJ YAPTIRILANLARA SAĞLIK YARDIMI OLACAK. (GENEL SAĞLIK SİGORTALISI SAYILACAK)</a:t>
            </a:r>
          </a:p>
          <a:p>
            <a:pPr marL="342900" indent="-342900">
              <a:buFont typeface="Arial" charset="0"/>
              <a:buChar char="•"/>
            </a:pPr>
            <a:r>
              <a:rPr lang="tr-TR" sz="2400" dirty="0" smtClean="0">
                <a:solidFill>
                  <a:schemeClr val="accent1">
                    <a:lumMod val="75000"/>
                  </a:schemeClr>
                </a:solidFill>
              </a:rPr>
              <a:t>İLK DEFA İŞE BAŞLAYAN VEYA YİRMİ BEŞ YAŞ ALTINDAKİ İŞÇİLERİN; İŞ SÖZLEŞMESİNE YAZILMAK KAYDI İLE DENEME SÜRELERİ 4 AYA KADAR UZATILABİLECEK.</a:t>
            </a:r>
          </a:p>
          <a:p>
            <a:pPr marL="342900" indent="-342900">
              <a:buFont typeface="Arial" charset="0"/>
              <a:buChar char="•"/>
            </a:pPr>
            <a:r>
              <a:rPr lang="tr-TR" sz="2400" dirty="0" smtClean="0">
                <a:solidFill>
                  <a:schemeClr val="accent1">
                    <a:lumMod val="75000"/>
                  </a:schemeClr>
                </a:solidFill>
              </a:rPr>
              <a:t>SOSYAL GÜVENLİK ANLAŞMASI OLMAYAN ÜLKELERE TÜRK İŞVERENLERCE GÖTÜRÜLEN İŞÇİLER ÖDEDİKLERİ İSTEĞE BAĞLI PRİMLER DOLAYISIYLA 4/A SİGORTALISI SAYILACAK.</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353" y="1692077"/>
            <a:ext cx="2494458" cy="3168352"/>
          </a:xfrm>
          <a:prstGeom prst="rect">
            <a:avLst/>
          </a:prstGeom>
        </p:spPr>
      </p:pic>
    </p:spTree>
    <p:extLst>
      <p:ext uri="{BB962C8B-B14F-4D97-AF65-F5344CB8AC3E}">
        <p14:creationId xmlns:p14="http://schemas.microsoft.com/office/powerpoint/2010/main" val="48576757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648321" y="1290801"/>
            <a:ext cx="9073008" cy="3416320"/>
          </a:xfrm>
          <a:prstGeom prst="rect">
            <a:avLst/>
          </a:prstGeom>
          <a:noFill/>
        </p:spPr>
        <p:txBody>
          <a:bodyPr wrap="square" rtlCol="0">
            <a:spAutoFit/>
          </a:bodyPr>
          <a:lstStyle/>
          <a:p>
            <a:pPr marL="342900" indent="-342900">
              <a:buFont typeface="Arial" charset="0"/>
              <a:buChar char="•"/>
            </a:pPr>
            <a:r>
              <a:rPr lang="tr-TR" sz="2400" dirty="0" smtClean="0">
                <a:solidFill>
                  <a:schemeClr val="accent1">
                    <a:lumMod val="75000"/>
                  </a:schemeClr>
                </a:solidFill>
              </a:rPr>
              <a:t>ÖZÜRLÜ ÇALIŞTIRMA ZORUNLULUĞU OLMAKLA BİRLİKTE YAPTIĞI İŞ GEREĞİ ÖZÜRLÜ PERSONEL ÇALIŞTIRMAKTA ZORLUK ÇEKEN İŞVERENLER; BAŞKA İŞVERENE AİT İŞLETMELERDE, BİRDEN FAZLA İŞVERENCE KURULAN ORTAK İŞLETMELERDE VEYA ÖZÜRLÜ ÇALIŞTIRMAK AMACIYLA KURULAN İŞLETMELERDE (KORUMALI İŞYERLERİ) İLK DEFA İŞE ALINAN ÖZÜRLÜLERİN ÜCRETLERİNİ KARŞILAYARAK ÖZÜRLÜ ÇALIŞTIRMA ZORUNLULUĞUNU YERİNE GETİREBİLECEKLERDİR.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7353" y="1692077"/>
            <a:ext cx="2494458" cy="3168352"/>
          </a:xfrm>
          <a:prstGeom prst="rect">
            <a:avLst/>
          </a:prstGeom>
        </p:spPr>
      </p:pic>
    </p:spTree>
    <p:extLst>
      <p:ext uri="{BB962C8B-B14F-4D97-AF65-F5344CB8AC3E}">
        <p14:creationId xmlns:p14="http://schemas.microsoft.com/office/powerpoint/2010/main" val="215821472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720329" y="2628181"/>
            <a:ext cx="11276214" cy="1008112"/>
          </a:xfrm>
        </p:spPr>
        <p:txBody>
          <a:bodyPr>
            <a:noAutofit/>
          </a:bodyPr>
          <a:lstStyle/>
          <a:p>
            <a:pPr algn="ctr"/>
            <a:r>
              <a:rPr lang="tr-TR" sz="7500" dirty="0" smtClean="0">
                <a:solidFill>
                  <a:srgbClr val="9966FF"/>
                </a:solidFill>
              </a:rPr>
              <a:t>TEŞEKKÜR EDERİZ</a:t>
            </a:r>
            <a:endParaRPr lang="tr-TR" sz="7500" dirty="0">
              <a:solidFill>
                <a:srgbClr val="9966FF"/>
              </a:solidFill>
            </a:endParaRPr>
          </a:p>
        </p:txBody>
      </p:sp>
      <p:sp>
        <p:nvSpPr>
          <p:cNvPr id="4" name="Metin kutusu 3"/>
          <p:cNvSpPr txBox="1"/>
          <p:nvPr/>
        </p:nvSpPr>
        <p:spPr>
          <a:xfrm>
            <a:off x="4104705" y="6077782"/>
            <a:ext cx="3960440" cy="644685"/>
          </a:xfrm>
          <a:prstGeom prst="rect">
            <a:avLst/>
          </a:prstGeom>
          <a:noFill/>
        </p:spPr>
        <p:txBody>
          <a:bodyPr wrap="square" rtlCol="0">
            <a:spAutoFit/>
          </a:bodyPr>
          <a:lstStyle/>
          <a:p>
            <a:pPr algn="ctr"/>
            <a:r>
              <a:rPr lang="tr-TR" dirty="0" smtClean="0">
                <a:solidFill>
                  <a:srgbClr val="6666FF"/>
                </a:solidFill>
              </a:rPr>
              <a:t>M.TUFAN ÇABAK  – OZAN KESKİN</a:t>
            </a:r>
          </a:p>
          <a:p>
            <a:pPr algn="ctr"/>
            <a:r>
              <a:rPr lang="tr-TR" dirty="0" smtClean="0">
                <a:solidFill>
                  <a:srgbClr val="6666FF"/>
                </a:solidFill>
              </a:rPr>
              <a:t>S.M.M.M.                S.M.M.M.</a:t>
            </a:r>
            <a:endParaRPr lang="tr-TR" dirty="0">
              <a:solidFill>
                <a:srgbClr val="6666FF"/>
              </a:solidFill>
            </a:endParaRPr>
          </a:p>
        </p:txBody>
      </p:sp>
    </p:spTree>
    <p:extLst>
      <p:ext uri="{BB962C8B-B14F-4D97-AF65-F5344CB8AC3E}">
        <p14:creationId xmlns:p14="http://schemas.microsoft.com/office/powerpoint/2010/main" val="179638448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0282 -0.05685 L -0.00282 -0.14084 " pathEditMode="relative" rAng="0" ptsTypes="AA">
                                      <p:cBhvr>
                                        <p:cTn id="6" dur="250" accel="50000" decel="50000" autoRev="1" fill="hold">
                                          <p:stCondLst>
                                            <p:cond delay="0"/>
                                          </p:stCondLst>
                                        </p:cTn>
                                        <p:tgtEl>
                                          <p:spTgt spid="4"/>
                                        </p:tgtEl>
                                        <p:attrNameLst>
                                          <p:attrName>ppt_x</p:attrName>
                                          <p:attrName>ppt_y</p:attrName>
                                        </p:attrNameLst>
                                      </p:cBhvr>
                                      <p:rCtr x="0" y="-4200"/>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139322" y="1620069"/>
            <a:ext cx="8136904" cy="1800200"/>
          </a:xfrm>
        </p:spPr>
        <p:txBody>
          <a:bodyPr>
            <a:normAutofit/>
          </a:bodyPr>
          <a:lstStyle/>
          <a:p>
            <a:pPr algn="ctr"/>
            <a:r>
              <a:rPr lang="tr-TR" sz="3500" b="1" dirty="0" smtClean="0">
                <a:solidFill>
                  <a:srgbClr val="333399"/>
                </a:solidFill>
                <a:latin typeface="+mj-lt"/>
              </a:rPr>
              <a:t>KASIM / 2010 VE ÖNCESİ DÖNEMLERE AİT KANUN YAYIMLANDIĞI TARİHTEN ÖNCE TAHAKKUK ETMİŞ BORÇLARDAN;</a:t>
            </a:r>
            <a:endParaRPr lang="tr-TR" sz="3500" b="1" dirty="0">
              <a:solidFill>
                <a:srgbClr val="333399"/>
              </a:solidFill>
              <a:latin typeface="+mj-lt"/>
            </a:endParaRPr>
          </a:p>
        </p:txBody>
      </p:sp>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4" name="Oval 3"/>
          <p:cNvSpPr/>
          <p:nvPr/>
        </p:nvSpPr>
        <p:spPr>
          <a:xfrm>
            <a:off x="4104705" y="3530375"/>
            <a:ext cx="4392488" cy="2304256"/>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5510 sayılı Kanunun 4. </a:t>
            </a:r>
            <a:r>
              <a:rPr lang="tr-TR" dirty="0" err="1" smtClean="0"/>
              <a:t>md.</a:t>
            </a:r>
            <a:r>
              <a:rPr lang="tr-TR" dirty="0" smtClean="0"/>
              <a:t> (a),(b) ve (c) bentlerindeki sigortalılık statülerinden kaynaklanan kesenek, kurum karşılığı, sigorta, işsizlik ve destekleme primleri</a:t>
            </a:r>
            <a:endParaRPr lang="tr-TR" dirty="0"/>
          </a:p>
        </p:txBody>
      </p:sp>
      <p:sp>
        <p:nvSpPr>
          <p:cNvPr id="6" name="Oval 5"/>
          <p:cNvSpPr/>
          <p:nvPr/>
        </p:nvSpPr>
        <p:spPr>
          <a:xfrm>
            <a:off x="216273" y="3132237"/>
            <a:ext cx="3960440" cy="1944216"/>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Başvuru </a:t>
            </a:r>
            <a:r>
              <a:rPr lang="tr-TR" dirty="0"/>
              <a:t>tarihi itibarıyla </a:t>
            </a:r>
            <a:r>
              <a:rPr lang="tr-TR" dirty="0" smtClean="0"/>
              <a:t>ödenmesi </a:t>
            </a:r>
            <a:r>
              <a:rPr lang="tr-TR" dirty="0"/>
              <a:t>imkanı ortadan kalkmamış isteğe bağlı sigorta primi ve topluluk sigortası primi</a:t>
            </a:r>
          </a:p>
        </p:txBody>
      </p:sp>
      <p:sp>
        <p:nvSpPr>
          <p:cNvPr id="7" name="Oval 6"/>
          <p:cNvSpPr/>
          <p:nvPr/>
        </p:nvSpPr>
        <p:spPr>
          <a:xfrm>
            <a:off x="8497193" y="3132237"/>
            <a:ext cx="4032448" cy="2160240"/>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SGK tarafından takip edilen Damga Vergisi, Özel İşlem Vergisi ve Eğitime Katkı Payı</a:t>
            </a:r>
            <a:endParaRPr lang="tr-TR" dirty="0"/>
          </a:p>
        </p:txBody>
      </p:sp>
    </p:spTree>
    <p:extLst>
      <p:ext uri="{BB962C8B-B14F-4D97-AF65-F5344CB8AC3E}">
        <p14:creationId xmlns:p14="http://schemas.microsoft.com/office/powerpoint/2010/main" val="208998489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80">
                                          <p:stCondLst>
                                            <p:cond delay="0"/>
                                          </p:stCondLst>
                                        </p:cTn>
                                        <p:tgtEl>
                                          <p:spTgt spid="6"/>
                                        </p:tgtEl>
                                      </p:cBhvr>
                                    </p:animEffect>
                                    <p:anim calcmode="lin" valueType="num">
                                      <p:cBhvr>
                                        <p:cTn id="1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1" dur="26">
                                          <p:stCondLst>
                                            <p:cond delay="650"/>
                                          </p:stCondLst>
                                        </p:cTn>
                                        <p:tgtEl>
                                          <p:spTgt spid="6"/>
                                        </p:tgtEl>
                                      </p:cBhvr>
                                      <p:to x="100000" y="60000"/>
                                    </p:animScale>
                                    <p:animScale>
                                      <p:cBhvr>
                                        <p:cTn id="22" dur="166" decel="50000">
                                          <p:stCondLst>
                                            <p:cond delay="676"/>
                                          </p:stCondLst>
                                        </p:cTn>
                                        <p:tgtEl>
                                          <p:spTgt spid="6"/>
                                        </p:tgtEl>
                                      </p:cBhvr>
                                      <p:to x="100000" y="100000"/>
                                    </p:animScale>
                                    <p:animScale>
                                      <p:cBhvr>
                                        <p:cTn id="23" dur="26">
                                          <p:stCondLst>
                                            <p:cond delay="1312"/>
                                          </p:stCondLst>
                                        </p:cTn>
                                        <p:tgtEl>
                                          <p:spTgt spid="6"/>
                                        </p:tgtEl>
                                      </p:cBhvr>
                                      <p:to x="100000" y="80000"/>
                                    </p:animScale>
                                    <p:animScale>
                                      <p:cBhvr>
                                        <p:cTn id="24" dur="166" decel="50000">
                                          <p:stCondLst>
                                            <p:cond delay="1338"/>
                                          </p:stCondLst>
                                        </p:cTn>
                                        <p:tgtEl>
                                          <p:spTgt spid="6"/>
                                        </p:tgtEl>
                                      </p:cBhvr>
                                      <p:to x="100000" y="100000"/>
                                    </p:animScale>
                                    <p:animScale>
                                      <p:cBhvr>
                                        <p:cTn id="25" dur="26">
                                          <p:stCondLst>
                                            <p:cond delay="1642"/>
                                          </p:stCondLst>
                                        </p:cTn>
                                        <p:tgtEl>
                                          <p:spTgt spid="6"/>
                                        </p:tgtEl>
                                      </p:cBhvr>
                                      <p:to x="100000" y="90000"/>
                                    </p:animScale>
                                    <p:animScale>
                                      <p:cBhvr>
                                        <p:cTn id="26" dur="166" decel="50000">
                                          <p:stCondLst>
                                            <p:cond delay="1668"/>
                                          </p:stCondLst>
                                        </p:cTn>
                                        <p:tgtEl>
                                          <p:spTgt spid="6"/>
                                        </p:tgtEl>
                                      </p:cBhvr>
                                      <p:to x="100000" y="100000"/>
                                    </p:animScale>
                                    <p:animScale>
                                      <p:cBhvr>
                                        <p:cTn id="27" dur="26">
                                          <p:stCondLst>
                                            <p:cond delay="1808"/>
                                          </p:stCondLst>
                                        </p:cTn>
                                        <p:tgtEl>
                                          <p:spTgt spid="6"/>
                                        </p:tgtEl>
                                      </p:cBhvr>
                                      <p:to x="100000" y="95000"/>
                                    </p:animScale>
                                    <p:animScale>
                                      <p:cBhvr>
                                        <p:cTn id="28" dur="166" decel="50000">
                                          <p:stCondLst>
                                            <p:cond delay="1834"/>
                                          </p:stCondLst>
                                        </p:cTn>
                                        <p:tgtEl>
                                          <p:spTgt spid="6"/>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80">
                                          <p:stCondLst>
                                            <p:cond delay="0"/>
                                          </p:stCondLst>
                                        </p:cTn>
                                        <p:tgtEl>
                                          <p:spTgt spid="7"/>
                                        </p:tgtEl>
                                      </p:cBhvr>
                                    </p:animEffect>
                                    <p:anim calcmode="lin" valueType="num">
                                      <p:cBhvr>
                                        <p:cTn id="3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9" dur="26">
                                          <p:stCondLst>
                                            <p:cond delay="650"/>
                                          </p:stCondLst>
                                        </p:cTn>
                                        <p:tgtEl>
                                          <p:spTgt spid="7"/>
                                        </p:tgtEl>
                                      </p:cBhvr>
                                      <p:to x="100000" y="60000"/>
                                    </p:animScale>
                                    <p:animScale>
                                      <p:cBhvr>
                                        <p:cTn id="40" dur="166" decel="50000">
                                          <p:stCondLst>
                                            <p:cond delay="676"/>
                                          </p:stCondLst>
                                        </p:cTn>
                                        <p:tgtEl>
                                          <p:spTgt spid="7"/>
                                        </p:tgtEl>
                                      </p:cBhvr>
                                      <p:to x="100000" y="100000"/>
                                    </p:animScale>
                                    <p:animScale>
                                      <p:cBhvr>
                                        <p:cTn id="41" dur="26">
                                          <p:stCondLst>
                                            <p:cond delay="1312"/>
                                          </p:stCondLst>
                                        </p:cTn>
                                        <p:tgtEl>
                                          <p:spTgt spid="7"/>
                                        </p:tgtEl>
                                      </p:cBhvr>
                                      <p:to x="100000" y="80000"/>
                                    </p:animScale>
                                    <p:animScale>
                                      <p:cBhvr>
                                        <p:cTn id="42" dur="166" decel="50000">
                                          <p:stCondLst>
                                            <p:cond delay="1338"/>
                                          </p:stCondLst>
                                        </p:cTn>
                                        <p:tgtEl>
                                          <p:spTgt spid="7"/>
                                        </p:tgtEl>
                                      </p:cBhvr>
                                      <p:to x="100000" y="100000"/>
                                    </p:animScale>
                                    <p:animScale>
                                      <p:cBhvr>
                                        <p:cTn id="43" dur="26">
                                          <p:stCondLst>
                                            <p:cond delay="1642"/>
                                          </p:stCondLst>
                                        </p:cTn>
                                        <p:tgtEl>
                                          <p:spTgt spid="7"/>
                                        </p:tgtEl>
                                      </p:cBhvr>
                                      <p:to x="100000" y="90000"/>
                                    </p:animScale>
                                    <p:animScale>
                                      <p:cBhvr>
                                        <p:cTn id="44" dur="166" decel="50000">
                                          <p:stCondLst>
                                            <p:cond delay="1668"/>
                                          </p:stCondLst>
                                        </p:cTn>
                                        <p:tgtEl>
                                          <p:spTgt spid="7"/>
                                        </p:tgtEl>
                                      </p:cBhvr>
                                      <p:to x="100000" y="100000"/>
                                    </p:animScale>
                                    <p:animScale>
                                      <p:cBhvr>
                                        <p:cTn id="45" dur="26">
                                          <p:stCondLst>
                                            <p:cond delay="1808"/>
                                          </p:stCondLst>
                                        </p:cTn>
                                        <p:tgtEl>
                                          <p:spTgt spid="7"/>
                                        </p:tgtEl>
                                      </p:cBhvr>
                                      <p:to x="100000" y="95000"/>
                                    </p:animScale>
                                    <p:animScale>
                                      <p:cBhvr>
                                        <p:cTn id="46" dur="166" decel="50000">
                                          <p:stCondLst>
                                            <p:cond delay="1834"/>
                                          </p:stCondLst>
                                        </p:cTn>
                                        <p:tgtEl>
                                          <p:spTgt spid="7"/>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4"/>
                                        </p:tgtEl>
                                        <p:attrNameLst>
                                          <p:attrName>style.visibility</p:attrName>
                                        </p:attrNameLst>
                                      </p:cBhvr>
                                      <p:to>
                                        <p:strVal val="visible"/>
                                      </p:to>
                                    </p:set>
                                    <p:anim calcmode="lin" valueType="num">
                                      <p:cBhvr>
                                        <p:cTn id="51" dur="500" fill="hold"/>
                                        <p:tgtEl>
                                          <p:spTgt spid="4"/>
                                        </p:tgtEl>
                                        <p:attrNameLst>
                                          <p:attrName>ppt_w</p:attrName>
                                        </p:attrNameLst>
                                      </p:cBhvr>
                                      <p:tavLst>
                                        <p:tav tm="0">
                                          <p:val>
                                            <p:fltVal val="0"/>
                                          </p:val>
                                        </p:tav>
                                        <p:tav tm="100000">
                                          <p:val>
                                            <p:strVal val="#ppt_w"/>
                                          </p:val>
                                        </p:tav>
                                      </p:tavLst>
                                    </p:anim>
                                    <p:anim calcmode="lin" valueType="num">
                                      <p:cBhvr>
                                        <p:cTn id="52" dur="500" fill="hold"/>
                                        <p:tgtEl>
                                          <p:spTgt spid="4"/>
                                        </p:tgtEl>
                                        <p:attrNameLst>
                                          <p:attrName>ppt_h</p:attrName>
                                        </p:attrNameLst>
                                      </p:cBhvr>
                                      <p:tavLst>
                                        <p:tav tm="0">
                                          <p:val>
                                            <p:fltVal val="0"/>
                                          </p:val>
                                        </p:tav>
                                        <p:tav tm="100000">
                                          <p:val>
                                            <p:strVal val="#ppt_h"/>
                                          </p:val>
                                        </p:tav>
                                      </p:tavLst>
                                    </p:anim>
                                    <p:animEffect transition="in" filter="fade">
                                      <p:cBhvr>
                                        <p:cTn id="5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1872457" y="1260029"/>
            <a:ext cx="8712968" cy="1631216"/>
          </a:xfrm>
          <a:prstGeom prst="rect">
            <a:avLst/>
          </a:prstGeom>
          <a:noFill/>
        </p:spPr>
        <p:txBody>
          <a:bodyPr wrap="square" rtlCol="0">
            <a:spAutoFit/>
          </a:bodyPr>
          <a:lstStyle/>
          <a:p>
            <a:r>
              <a:rPr lang="tr-TR" sz="2500" dirty="0">
                <a:solidFill>
                  <a:schemeClr val="accent1">
                    <a:lumMod val="75000"/>
                  </a:schemeClr>
                </a:solidFill>
              </a:rPr>
              <a:t>ALACAKLARIN ASILLARI İLE </a:t>
            </a:r>
            <a:r>
              <a:rPr lang="tr-TR" sz="2500" dirty="0" smtClean="0">
                <a:solidFill>
                  <a:schemeClr val="accent1">
                    <a:lumMod val="75000"/>
                  </a:schemeClr>
                </a:solidFill>
              </a:rPr>
              <a:t>TEFE </a:t>
            </a:r>
            <a:r>
              <a:rPr lang="tr-TR" sz="2500" dirty="0">
                <a:solidFill>
                  <a:schemeClr val="accent1">
                    <a:lumMod val="75000"/>
                  </a:schemeClr>
                </a:solidFill>
              </a:rPr>
              <a:t>/ ÜFE AYLIK DEĞİŞİM ORANLARI ESAS ALINARAK </a:t>
            </a:r>
            <a:r>
              <a:rPr lang="tr-TR" sz="2500" dirty="0" smtClean="0">
                <a:solidFill>
                  <a:schemeClr val="accent1">
                    <a:lumMod val="75000"/>
                  </a:schemeClr>
                </a:solidFill>
              </a:rPr>
              <a:t>ÖDEME VADELERİNDEN KANUNUN </a:t>
            </a:r>
            <a:r>
              <a:rPr lang="tr-TR" sz="2500" dirty="0">
                <a:solidFill>
                  <a:schemeClr val="accent1">
                    <a:lumMod val="75000"/>
                  </a:schemeClr>
                </a:solidFill>
              </a:rPr>
              <a:t>YAYIMI TARİHİNE KADAR HESAPLANACAK TUTARIN ÖDENMESİ </a:t>
            </a:r>
            <a:r>
              <a:rPr lang="tr-TR" sz="2500" dirty="0" smtClean="0">
                <a:solidFill>
                  <a:schemeClr val="accent1">
                    <a:lumMod val="75000"/>
                  </a:schemeClr>
                </a:solidFill>
              </a:rPr>
              <a:t>HALİNDE ;</a:t>
            </a:r>
            <a:endParaRPr lang="tr-TR" sz="2500" dirty="0">
              <a:solidFill>
                <a:schemeClr val="accent1">
                  <a:lumMod val="75000"/>
                </a:schemeClr>
              </a:solidFill>
            </a:endParaRPr>
          </a:p>
        </p:txBody>
      </p:sp>
      <p:sp>
        <p:nvSpPr>
          <p:cNvPr id="9" name="Akış Çizelgesi: Toplam Birleşimi 8"/>
          <p:cNvSpPr/>
          <p:nvPr/>
        </p:nvSpPr>
        <p:spPr>
          <a:xfrm>
            <a:off x="3672657" y="3132738"/>
            <a:ext cx="7632848" cy="2880320"/>
          </a:xfrm>
          <a:prstGeom prst="flowChartSummingJuncti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smtClean="0">
                <a:solidFill>
                  <a:schemeClr val="bg1">
                    <a:lumMod val="75000"/>
                    <a:lumOff val="25000"/>
                  </a:schemeClr>
                </a:solidFill>
              </a:rPr>
              <a:t>ALACAKLARA AİT GECİKME CEZASI VE GECİKME ZAMMI GİBİ FER’İ ALACAKLARIN TAMAMININ TAHSİLİNDEN VAZGEÇİLİR</a:t>
            </a:r>
            <a:endParaRPr lang="tr-TR" sz="3000" b="1" dirty="0">
              <a:solidFill>
                <a:schemeClr val="bg1">
                  <a:lumMod val="75000"/>
                  <a:lumOff val="25000"/>
                </a:schemeClr>
              </a:solidFill>
            </a:endParaRPr>
          </a:p>
        </p:txBody>
      </p:sp>
    </p:spTree>
    <p:extLst>
      <p:ext uri="{BB962C8B-B14F-4D97-AF65-F5344CB8AC3E}">
        <p14:creationId xmlns:p14="http://schemas.microsoft.com/office/powerpoint/2010/main" val="330679842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576313" y="1049229"/>
            <a:ext cx="11953328" cy="1938992"/>
          </a:xfrm>
          <a:prstGeom prst="rect">
            <a:avLst/>
          </a:prstGeom>
          <a:noFill/>
        </p:spPr>
        <p:txBody>
          <a:bodyPr wrap="square" rtlCol="0">
            <a:spAutoFit/>
          </a:bodyPr>
          <a:lstStyle/>
          <a:p>
            <a:r>
              <a:rPr lang="tr-TR" sz="2400" dirty="0" smtClean="0">
                <a:solidFill>
                  <a:schemeClr val="accent1">
                    <a:lumMod val="75000"/>
                  </a:schemeClr>
                </a:solidFill>
                <a:latin typeface="+mj-lt"/>
              </a:rPr>
              <a:t>YAŞLILIK, EMEKLİ AYLIĞI VE MALÜLLÜK AYLIĞI BAĞLANDIKTAN SONRA 5510 SAYILI KANUNUN 4 (b) HÜKÜMLERİNE GÖRE SİGORTALILIĞI GEREKTİREN BİR ÇALIŞMASI SEBEBİYLE SGDP PRİMİ ÖDEMESİ GEREKENLERDEN BU KANUNUN YAYIMINI İZLEYEN İKİ AY İÇERİSİNDE TESCİLİNİ YAPTIRANLARIN KASIM 2010 VE ÖNCESİ DÖNEMLERE AİT ALACAKLARIN </a:t>
            </a:r>
            <a:r>
              <a:rPr lang="tr-TR" sz="2400" dirty="0">
                <a:solidFill>
                  <a:schemeClr val="accent1">
                    <a:lumMod val="75000"/>
                  </a:schemeClr>
                </a:solidFill>
                <a:latin typeface="+mj-lt"/>
              </a:rPr>
              <a:t>ASILLARI İLE </a:t>
            </a:r>
            <a:r>
              <a:rPr lang="tr-TR" sz="2400" dirty="0" smtClean="0">
                <a:solidFill>
                  <a:schemeClr val="accent1">
                    <a:lumMod val="75000"/>
                  </a:schemeClr>
                </a:solidFill>
                <a:latin typeface="+mj-lt"/>
              </a:rPr>
              <a:t>TEFE </a:t>
            </a:r>
            <a:r>
              <a:rPr lang="tr-TR" sz="2400" dirty="0">
                <a:solidFill>
                  <a:schemeClr val="accent1">
                    <a:lumMod val="75000"/>
                  </a:schemeClr>
                </a:solidFill>
                <a:latin typeface="+mj-lt"/>
              </a:rPr>
              <a:t>/ ÜFE AYLIK DEĞİŞİM ORANLARI ESAS ALINARAK </a:t>
            </a:r>
            <a:r>
              <a:rPr lang="tr-TR" sz="2400" dirty="0" smtClean="0">
                <a:solidFill>
                  <a:schemeClr val="accent1">
                    <a:lumMod val="75000"/>
                  </a:schemeClr>
                </a:solidFill>
                <a:latin typeface="+mj-lt"/>
              </a:rPr>
              <a:t>HESAPLANACAK </a:t>
            </a:r>
            <a:r>
              <a:rPr lang="tr-TR" sz="2400" dirty="0">
                <a:solidFill>
                  <a:schemeClr val="accent1">
                    <a:lumMod val="75000"/>
                  </a:schemeClr>
                </a:solidFill>
                <a:latin typeface="+mj-lt"/>
              </a:rPr>
              <a:t>TUTARIN ÖDENMESİ </a:t>
            </a:r>
            <a:r>
              <a:rPr lang="tr-TR" sz="2400" dirty="0" smtClean="0">
                <a:solidFill>
                  <a:schemeClr val="accent1">
                    <a:lumMod val="75000"/>
                  </a:schemeClr>
                </a:solidFill>
                <a:latin typeface="+mj-lt"/>
              </a:rPr>
              <a:t>HALİNDE;</a:t>
            </a:r>
            <a:endParaRPr lang="tr-TR" sz="2400" dirty="0">
              <a:solidFill>
                <a:schemeClr val="accent1">
                  <a:lumMod val="75000"/>
                </a:schemeClr>
              </a:solidFill>
              <a:latin typeface="+mj-lt"/>
            </a:endParaRPr>
          </a:p>
        </p:txBody>
      </p:sp>
      <p:sp>
        <p:nvSpPr>
          <p:cNvPr id="9" name="Akış Çizelgesi: Toplam Birleşimi 8"/>
          <p:cNvSpPr/>
          <p:nvPr/>
        </p:nvSpPr>
        <p:spPr>
          <a:xfrm>
            <a:off x="4896793" y="3276253"/>
            <a:ext cx="7632848" cy="2880320"/>
          </a:xfrm>
          <a:prstGeom prst="flowChartSummingJuncti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smtClean="0">
                <a:solidFill>
                  <a:schemeClr val="bg1">
                    <a:lumMod val="75000"/>
                    <a:lumOff val="25000"/>
                  </a:schemeClr>
                </a:solidFill>
              </a:rPr>
              <a:t>ALACAKLARA AİT GECİKME CEZASI VE GECİKME ZAMMI GİBİ FER’İ ALACAKLARIN TAMAMININ TAHSİLİNDEN VAZGEÇİLİR</a:t>
            </a:r>
            <a:endParaRPr lang="tr-TR" sz="3000" b="1" dirty="0">
              <a:solidFill>
                <a:schemeClr val="bg1">
                  <a:lumMod val="75000"/>
                  <a:lumOff val="25000"/>
                </a:schemeClr>
              </a:solidFill>
            </a:endParaRPr>
          </a:p>
        </p:txBody>
      </p:sp>
    </p:spTree>
    <p:extLst>
      <p:ext uri="{BB962C8B-B14F-4D97-AF65-F5344CB8AC3E}">
        <p14:creationId xmlns:p14="http://schemas.microsoft.com/office/powerpoint/2010/main" val="259952487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611486" y="899989"/>
            <a:ext cx="11737304" cy="2308324"/>
          </a:xfrm>
          <a:prstGeom prst="rect">
            <a:avLst/>
          </a:prstGeom>
          <a:noFill/>
        </p:spPr>
        <p:txBody>
          <a:bodyPr wrap="square" rtlCol="0">
            <a:spAutoFit/>
          </a:bodyPr>
          <a:lstStyle/>
          <a:p>
            <a:r>
              <a:rPr lang="tr-TR" sz="2400" dirty="0" smtClean="0">
                <a:solidFill>
                  <a:schemeClr val="accent1">
                    <a:lumMod val="75000"/>
                  </a:schemeClr>
                </a:solidFill>
                <a:latin typeface="+mj-lt"/>
              </a:rPr>
              <a:t>30/11/2010 TARİHİNE KADAR BİTİRİLMİŞ ÖZEL NİTELİKTEKİ İNŞAATLARA İLİŞKİN OLUP BU KANUN YAYIMLANMADAN KURUMCA RE’SEN TAHAKKUK ETTİRİLEREK İŞVERENE TEBLİĞ EDİLDİĞİ HALDE ÖDENMEMİŞ; ÖZEL NİTELİKTEKİ İNŞAATLARA İLİŞKİN YAPILAN ÖN DEĞERLENDİRME, ARAŞTIRMA VEYA TESPİTLER SONUCUNDA BULUNAN EKSİK İŞÇİLİK TUTARI ÜZERİNDEN HESAPLANAN SİGORTA PRİMİ ASILLARI İLE TEFE / ÜFE AYLIK DEĞİŞİM ORANLARI ESAS ALINARAK HESAPLANACAK TUTARIN ÖDENMESİ HALİNDE;</a:t>
            </a:r>
            <a:endParaRPr lang="tr-TR" sz="2400" dirty="0">
              <a:solidFill>
                <a:schemeClr val="accent1">
                  <a:lumMod val="75000"/>
                </a:schemeClr>
              </a:solidFill>
              <a:latin typeface="+mj-lt"/>
            </a:endParaRPr>
          </a:p>
        </p:txBody>
      </p:sp>
      <p:sp>
        <p:nvSpPr>
          <p:cNvPr id="9" name="Akış Çizelgesi: Toplam Birleşimi 8"/>
          <p:cNvSpPr/>
          <p:nvPr/>
        </p:nvSpPr>
        <p:spPr>
          <a:xfrm>
            <a:off x="4896793" y="3420269"/>
            <a:ext cx="7632848" cy="2880320"/>
          </a:xfrm>
          <a:prstGeom prst="flowChartSummingJuncti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smtClean="0">
                <a:solidFill>
                  <a:schemeClr val="bg1">
                    <a:lumMod val="75000"/>
                    <a:lumOff val="25000"/>
                  </a:schemeClr>
                </a:solidFill>
              </a:rPr>
              <a:t>ALACAKLARA AİT GECİKME CEZASI VE GECİKME ZAMMI GİBİ FER’İ ALACAKLARIN TAMAMININ TAHSİLİNDEN VAZGEÇİLİR</a:t>
            </a:r>
            <a:endParaRPr lang="tr-TR" sz="3000" b="1" dirty="0">
              <a:solidFill>
                <a:schemeClr val="bg1">
                  <a:lumMod val="75000"/>
                  <a:lumOff val="25000"/>
                </a:schemeClr>
              </a:solidFill>
            </a:endParaRPr>
          </a:p>
        </p:txBody>
      </p:sp>
    </p:spTree>
    <p:extLst>
      <p:ext uri="{BB962C8B-B14F-4D97-AF65-F5344CB8AC3E}">
        <p14:creationId xmlns:p14="http://schemas.microsoft.com/office/powerpoint/2010/main" val="363730306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611486" y="1260029"/>
            <a:ext cx="11737304" cy="1200329"/>
          </a:xfrm>
          <a:prstGeom prst="rect">
            <a:avLst/>
          </a:prstGeom>
          <a:noFill/>
        </p:spPr>
        <p:txBody>
          <a:bodyPr wrap="square" rtlCol="0">
            <a:spAutoFit/>
          </a:bodyPr>
          <a:lstStyle/>
          <a:p>
            <a:r>
              <a:rPr lang="tr-TR" sz="2400" dirty="0" smtClean="0">
                <a:solidFill>
                  <a:schemeClr val="accent1">
                    <a:lumMod val="75000"/>
                  </a:schemeClr>
                </a:solidFill>
                <a:latin typeface="+mj-lt"/>
              </a:rPr>
              <a:t>31/12/2010 TARİHİNE KADAR İŞLENEN FİİLLERE İLİŞKİN BU KANUN YAYIMLANMADAN KESİNLEŞEN, ÖDENMEMİŞ İDARİ PARA CEZASI ASILLARININ % 50’Sİ İLE BU TUTARA TEFE/ÜFE AYLIK DEĞİŞİM ORANLARI ESAS ALINARAK HESAPLANACAK TUTARIN ÖDENMESİ HALİNDE;</a:t>
            </a:r>
            <a:endParaRPr lang="tr-TR" sz="2400" dirty="0">
              <a:solidFill>
                <a:schemeClr val="accent1">
                  <a:lumMod val="75000"/>
                </a:schemeClr>
              </a:solidFill>
              <a:latin typeface="+mj-lt"/>
            </a:endParaRPr>
          </a:p>
        </p:txBody>
      </p:sp>
      <p:sp>
        <p:nvSpPr>
          <p:cNvPr id="9" name="Akış Çizelgesi: Toplam Birleşimi 8"/>
          <p:cNvSpPr/>
          <p:nvPr/>
        </p:nvSpPr>
        <p:spPr>
          <a:xfrm>
            <a:off x="3960689" y="2772197"/>
            <a:ext cx="8388101" cy="3312368"/>
          </a:xfrm>
          <a:prstGeom prst="flowChartSummingJuncti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smtClean="0">
                <a:solidFill>
                  <a:schemeClr val="bg1">
                    <a:lumMod val="75000"/>
                    <a:lumOff val="25000"/>
                  </a:schemeClr>
                </a:solidFill>
              </a:rPr>
              <a:t>İDARİ PARA CEZALARININ ASILLARININ KALAN % 50’Sİ İLE GECİKME CEZASI, GECİKME ZAMMI GİBİ FER’İ ALACAKLARIN TAHSİLİNDEN VAZGEÇİLİR</a:t>
            </a:r>
            <a:endParaRPr lang="tr-TR" sz="3000" b="1" dirty="0">
              <a:solidFill>
                <a:schemeClr val="bg1">
                  <a:lumMod val="75000"/>
                  <a:lumOff val="25000"/>
                </a:schemeClr>
              </a:solidFill>
            </a:endParaRPr>
          </a:p>
        </p:txBody>
      </p:sp>
    </p:spTree>
    <p:extLst>
      <p:ext uri="{BB962C8B-B14F-4D97-AF65-F5344CB8AC3E}">
        <p14:creationId xmlns:p14="http://schemas.microsoft.com/office/powerpoint/2010/main" val="248327337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
        <p:nvSpPr>
          <p:cNvPr id="8" name="Metin kutusu 7"/>
          <p:cNvSpPr txBox="1"/>
          <p:nvPr/>
        </p:nvSpPr>
        <p:spPr>
          <a:xfrm>
            <a:off x="611486" y="1548061"/>
            <a:ext cx="11737304" cy="1246495"/>
          </a:xfrm>
          <a:prstGeom prst="rect">
            <a:avLst/>
          </a:prstGeom>
          <a:noFill/>
        </p:spPr>
        <p:txBody>
          <a:bodyPr wrap="square" rtlCol="0">
            <a:spAutoFit/>
          </a:bodyPr>
          <a:lstStyle/>
          <a:p>
            <a:r>
              <a:rPr lang="tr-TR" sz="2500" dirty="0" smtClean="0">
                <a:solidFill>
                  <a:schemeClr val="accent1">
                    <a:lumMod val="75000"/>
                  </a:schemeClr>
                </a:solidFill>
                <a:latin typeface="+mj-lt"/>
              </a:rPr>
              <a:t>BU KANUNUN YAYIMLANDIĞI TARİHTEN ÖNCE ALACAK </a:t>
            </a:r>
            <a:r>
              <a:rPr lang="tr-TR" sz="2500" dirty="0" smtClean="0">
                <a:solidFill>
                  <a:schemeClr val="accent1">
                    <a:lumMod val="75000"/>
                  </a:schemeClr>
                </a:solidFill>
                <a:latin typeface="+mj-lt"/>
              </a:rPr>
              <a:t>ASILLARININ </a:t>
            </a:r>
            <a:r>
              <a:rPr lang="tr-TR" sz="2500" dirty="0" smtClean="0">
                <a:solidFill>
                  <a:schemeClr val="accent1">
                    <a:lumMod val="75000"/>
                  </a:schemeClr>
                </a:solidFill>
                <a:latin typeface="+mj-lt"/>
              </a:rPr>
              <a:t>ÖDENMİŞ FAKAT FER’İ ÖDEMELERİNİN YAPILMAMIŞ OLDUĞU DURUMLARDA ASLI ÖDENMİŞ FER’İ ALACAĞIN % 40’ININ ÖDENMESİ HALİNDE;</a:t>
            </a:r>
            <a:endParaRPr lang="tr-TR" sz="2500" dirty="0">
              <a:solidFill>
                <a:schemeClr val="accent1">
                  <a:lumMod val="75000"/>
                </a:schemeClr>
              </a:solidFill>
              <a:latin typeface="+mj-lt"/>
            </a:endParaRPr>
          </a:p>
        </p:txBody>
      </p:sp>
      <p:sp>
        <p:nvSpPr>
          <p:cNvPr id="9" name="Akış Çizelgesi: Toplam Birleşimi 8"/>
          <p:cNvSpPr/>
          <p:nvPr/>
        </p:nvSpPr>
        <p:spPr>
          <a:xfrm>
            <a:off x="4896793" y="3060229"/>
            <a:ext cx="6371877" cy="2880320"/>
          </a:xfrm>
          <a:prstGeom prst="flowChartSummingJuncti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smtClean="0">
                <a:solidFill>
                  <a:schemeClr val="bg1">
                    <a:lumMod val="75000"/>
                    <a:lumOff val="25000"/>
                  </a:schemeClr>
                </a:solidFill>
              </a:rPr>
              <a:t>FER’İ ALACAĞIN KALAN % 60’ININ TAHSİLİNDEN VAZGEÇİLİR</a:t>
            </a:r>
            <a:endParaRPr lang="tr-TR" sz="3000" b="1" dirty="0">
              <a:solidFill>
                <a:schemeClr val="bg1">
                  <a:lumMod val="75000"/>
                  <a:lumOff val="25000"/>
                </a:schemeClr>
              </a:solidFill>
            </a:endParaRPr>
          </a:p>
        </p:txBody>
      </p:sp>
    </p:spTree>
    <p:extLst>
      <p:ext uri="{BB962C8B-B14F-4D97-AF65-F5344CB8AC3E}">
        <p14:creationId xmlns:p14="http://schemas.microsoft.com/office/powerpoint/2010/main" val="404176535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4000">
              <a:schemeClr val="tx2">
                <a:lumMod val="90000"/>
              </a:schemeClr>
            </a:gs>
            <a:gs pos="81000">
              <a:schemeClr val="bg2">
                <a:lumMod val="20000"/>
                <a:lumOff val="80000"/>
              </a:schemeClr>
            </a:gs>
            <a:gs pos="91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20329" y="1908101"/>
            <a:ext cx="11161240" cy="3168352"/>
          </a:xfrm>
        </p:spPr>
        <p:txBody>
          <a:bodyPr>
            <a:normAutofit/>
          </a:bodyPr>
          <a:lstStyle/>
          <a:p>
            <a:pPr algn="ctr"/>
            <a:r>
              <a:rPr lang="tr-TR" sz="3500" b="1" dirty="0" smtClean="0">
                <a:solidFill>
                  <a:srgbClr val="FF6600"/>
                </a:solidFill>
              </a:rPr>
              <a:t>TAHSİLATIN HIZLANDIRILMASINA İLİŞKİN HÜKÜMLER:</a:t>
            </a:r>
          </a:p>
          <a:p>
            <a:pPr algn="ctr"/>
            <a:endParaRPr lang="tr-TR" sz="3500" dirty="0">
              <a:solidFill>
                <a:srgbClr val="FF6600"/>
              </a:solidFill>
            </a:endParaRPr>
          </a:p>
          <a:p>
            <a:pPr algn="ctr"/>
            <a:r>
              <a:rPr lang="tr-TR" sz="3500" b="1" dirty="0">
                <a:solidFill>
                  <a:srgbClr val="FF6600"/>
                </a:solidFill>
                <a:latin typeface="+mj-lt"/>
              </a:rPr>
              <a:t>2</a:t>
            </a:r>
            <a:r>
              <a:rPr lang="tr-TR" sz="3500" b="1" dirty="0" smtClean="0">
                <a:solidFill>
                  <a:srgbClr val="FF6600"/>
                </a:solidFill>
                <a:latin typeface="+mj-lt"/>
              </a:rPr>
              <a:t>. DAVA SAFHASINDA BULUNAN VEYA DAVA AÇMA SÜRESİ SONA ERMEMİŞ İDARİ PARA CEZALARI</a:t>
            </a:r>
            <a:endParaRPr lang="tr-TR" sz="3500" b="1" dirty="0">
              <a:solidFill>
                <a:srgbClr val="FF6600"/>
              </a:solidFill>
              <a:latin typeface="+mj-lt"/>
            </a:endParaRPr>
          </a:p>
        </p:txBody>
      </p:sp>
      <p:sp>
        <p:nvSpPr>
          <p:cNvPr id="5" name="Metin kutusu 4"/>
          <p:cNvSpPr txBox="1"/>
          <p:nvPr/>
        </p:nvSpPr>
        <p:spPr>
          <a:xfrm>
            <a:off x="216273" y="6472146"/>
            <a:ext cx="3744416" cy="368392"/>
          </a:xfrm>
          <a:prstGeom prst="rect">
            <a:avLst/>
          </a:prstGeom>
          <a:noFill/>
        </p:spPr>
        <p:txBody>
          <a:bodyPr wrap="square" rtlCol="0">
            <a:spAutoFit/>
          </a:bodyPr>
          <a:lstStyle/>
          <a:p>
            <a:r>
              <a:rPr lang="tr-TR" dirty="0" smtClean="0">
                <a:solidFill>
                  <a:srgbClr val="6666FF"/>
                </a:solidFill>
              </a:rPr>
              <a:t>M.TUFAN ÇABAK – OZAN KESKİN</a:t>
            </a:r>
            <a:endParaRPr lang="tr-TR" dirty="0">
              <a:solidFill>
                <a:srgbClr val="6666FF"/>
              </a:solidFill>
            </a:endParaRPr>
          </a:p>
        </p:txBody>
      </p:sp>
    </p:spTree>
    <p:extLst>
      <p:ext uri="{BB962C8B-B14F-4D97-AF65-F5344CB8AC3E}">
        <p14:creationId xmlns:p14="http://schemas.microsoft.com/office/powerpoint/2010/main" val="71459027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370</TotalTime>
  <Words>1410</Words>
  <Application>Microsoft Office PowerPoint</Application>
  <PresentationFormat>Özel</PresentationFormat>
  <Paragraphs>86</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Akış</vt:lpstr>
      <vt:lpstr>BAZI ALACAKLARIN YENİDEN YAPILANDIRILMASI HAKKINDA KANUNUN «SOSYAL GÜVENLİK KURUMUNA BAĞLI TAHSİL DAİRELERİNCE TAKİP EDİLEN ALACAKLARA» İLİŞKİN HÜKÜMLERİ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 EDERİZ</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BAZI ALACAKLARIN YENİDEN YAPILANDIRILMASI HAKKINDA KANUNUN «SOSYAL GÜVENLİK KURUMUNA BAĞLI TAHSİL DAİRELERİNCE TAKİP EDİLEN ALACAKLAR»’A İLİŞKİN HÜKÜMLERİ</dc:title>
  <dc:creator>Mesut</dc:creator>
  <cp:lastModifiedBy>Mesut</cp:lastModifiedBy>
  <cp:revision>33</cp:revision>
  <dcterms:created xsi:type="dcterms:W3CDTF">2011-01-26T13:02:03Z</dcterms:created>
  <dcterms:modified xsi:type="dcterms:W3CDTF">2011-01-28T18:26:22Z</dcterms:modified>
</cp:coreProperties>
</file>